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1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D04-3C79-4694-8187-E8A918C1996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CEC7-2BC5-4DBA-BA1D-7C06E2585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65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CEC7-2BC5-4DBA-BA1D-7C06E25850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9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571613"/>
            <a:ext cx="5600712" cy="2286016"/>
          </a:xfrm>
        </p:spPr>
        <p:txBody>
          <a:bodyPr/>
          <a:lstStyle/>
          <a:p>
            <a:r>
              <a:rPr lang="ru-RU" dirty="0" smtClean="0"/>
              <a:t>Ко</a:t>
            </a:r>
            <a:r>
              <a:rPr lang="ru-RU" dirty="0" smtClean="0"/>
              <a:t>нсультация </a:t>
            </a:r>
            <a:r>
              <a:rPr lang="ru-RU" dirty="0" smtClean="0"/>
              <a:t>на тему:</a:t>
            </a:r>
            <a:br>
              <a:rPr lang="ru-RU" dirty="0" smtClean="0"/>
            </a:br>
            <a:r>
              <a:rPr lang="ru-RU" dirty="0" smtClean="0"/>
              <a:t>«Артикуляционная гимнастика»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072074"/>
            <a:ext cx="5543544" cy="142876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Подготовила: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учитель-логопед </a:t>
            </a: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Горяинова</a:t>
            </a:r>
            <a:r>
              <a:rPr lang="ru-RU" sz="2800" dirty="0" smtClean="0">
                <a:solidFill>
                  <a:schemeClr val="tx1"/>
                </a:solidFill>
              </a:rPr>
              <a:t> О. В.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436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43206" cy="255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3069769" cy="25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r>
              <a:rPr lang="ru-RU" dirty="0" smtClean="0"/>
              <a:t>.«</a:t>
            </a:r>
            <a:r>
              <a:rPr lang="ru-RU" dirty="0" smtClean="0"/>
              <a:t>Пароход гудит»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-С напряжением произнести долгое «</a:t>
            </a:r>
            <a:r>
              <a:rPr lang="ru-RU" dirty="0" err="1" smtClean="0"/>
              <a:t>ы-ы-ы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2700355" cy="2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6401" y="4000504"/>
            <a:ext cx="3237915" cy="263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385762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r>
              <a:rPr lang="ru-RU" dirty="0" smtClean="0"/>
              <a:t>.«</a:t>
            </a:r>
            <a:r>
              <a:rPr lang="ru-RU" dirty="0" smtClean="0"/>
              <a:t>Слоник пьет»</a:t>
            </a:r>
          </a:p>
          <a:p>
            <a:r>
              <a:rPr lang="ru-RU" dirty="0" smtClean="0"/>
              <a:t>-Вытянув вперед губы трубочкой, образовать «хоботок слоника».</a:t>
            </a:r>
          </a:p>
          <a:p>
            <a:r>
              <a:rPr lang="ru-RU" dirty="0" smtClean="0"/>
              <a:t>«Набирать водичку»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57166"/>
            <a:ext cx="2500330" cy="228601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14</a:t>
            </a:r>
            <a:r>
              <a:rPr lang="ru-RU" sz="1800" dirty="0" smtClean="0"/>
              <a:t>.«</a:t>
            </a:r>
            <a:r>
              <a:rPr lang="ru-RU" sz="1800" dirty="0" smtClean="0"/>
              <a:t>Индюки болтают»</a:t>
            </a:r>
            <a:br>
              <a:rPr lang="ru-RU" sz="1800" dirty="0" smtClean="0"/>
            </a:br>
            <a:r>
              <a:rPr lang="ru-RU" sz="1800" dirty="0" smtClean="0"/>
              <a:t>-Языком быстро  двигать по верхней губе 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err="1" smtClean="0"/>
              <a:t>бл-бл-бл-бл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500330" cy="22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26268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428596" y="4000504"/>
            <a:ext cx="2500330" cy="26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86256"/>
            <a:ext cx="27994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214678" y="3995678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r>
              <a:rPr lang="ru-RU" dirty="0" smtClean="0"/>
              <a:t>.«</a:t>
            </a:r>
            <a:r>
              <a:rPr lang="ru-RU" dirty="0" smtClean="0"/>
              <a:t>Орешки»</a:t>
            </a:r>
          </a:p>
          <a:p>
            <a:r>
              <a:rPr lang="ru-RU" dirty="0" smtClean="0"/>
              <a:t>-Рот закрыт</a:t>
            </a:r>
          </a:p>
          <a:p>
            <a:r>
              <a:rPr lang="ru-RU" dirty="0" smtClean="0"/>
              <a:t>-Кончик языка с напряжением поочередно упирается в щеки</a:t>
            </a:r>
          </a:p>
          <a:p>
            <a:r>
              <a:rPr lang="ru-RU" dirty="0" smtClean="0"/>
              <a:t>-На щеках образуются твердые шарики- «орешки»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78718"/>
            <a:ext cx="2643207" cy="22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493" y="270483"/>
            <a:ext cx="2696787" cy="23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16168"/>
            <a:ext cx="2643206" cy="25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7" y="4198771"/>
            <a:ext cx="2831276" cy="24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285728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r>
              <a:rPr lang="ru-RU" dirty="0" smtClean="0"/>
              <a:t>.«</a:t>
            </a:r>
            <a:r>
              <a:rPr lang="ru-RU" dirty="0" smtClean="0"/>
              <a:t>Качели»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-Кончик языка за верхние зубы</a:t>
            </a:r>
          </a:p>
          <a:p>
            <a:r>
              <a:rPr lang="ru-RU" dirty="0" smtClean="0"/>
              <a:t>-Кончик зыка за нижние зубы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143380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r>
              <a:rPr lang="ru-RU" dirty="0" smtClean="0"/>
              <a:t>.«</a:t>
            </a:r>
            <a:r>
              <a:rPr lang="ru-RU" dirty="0" smtClean="0"/>
              <a:t>Часики»</a:t>
            </a:r>
          </a:p>
          <a:p>
            <a:r>
              <a:rPr lang="ru-RU" dirty="0" smtClean="0"/>
              <a:t>-Улыбнуться, открыть рот</a:t>
            </a:r>
          </a:p>
          <a:p>
            <a:r>
              <a:rPr lang="ru-RU" dirty="0" smtClean="0"/>
              <a:t>-Кончик языка (как часовую стрелку)</a:t>
            </a:r>
          </a:p>
          <a:p>
            <a:r>
              <a:rPr lang="ru-RU" dirty="0" smtClean="0"/>
              <a:t>переводить из одного уголка рта в другой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1970100" cy="203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204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14612" y="500042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r>
              <a:rPr lang="ru-RU" dirty="0" smtClean="0"/>
              <a:t>.«</a:t>
            </a:r>
            <a:r>
              <a:rPr lang="ru-RU" dirty="0" smtClean="0"/>
              <a:t>Блинчик»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-Положить широкий язык на нижнюю губу</a:t>
            </a:r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43976"/>
            <a:ext cx="2071702" cy="22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429132"/>
            <a:ext cx="26705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86050" y="4357694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r>
              <a:rPr lang="ru-RU" dirty="0" smtClean="0"/>
              <a:t>.«</a:t>
            </a:r>
            <a:r>
              <a:rPr lang="ru-RU" dirty="0" smtClean="0"/>
              <a:t>Вкусное варенье»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-Широким язычком в форме «чашечки» облизать верхнюю губу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197114" cy="21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643206" cy="2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2357454" cy="22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1522" y="4500570"/>
            <a:ext cx="2532793" cy="21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1429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r>
              <a:rPr lang="ru-RU" dirty="0" smtClean="0"/>
              <a:t>.«</a:t>
            </a:r>
            <a:r>
              <a:rPr lang="ru-RU" dirty="0" smtClean="0"/>
              <a:t>Шарик»</a:t>
            </a:r>
          </a:p>
          <a:p>
            <a:r>
              <a:rPr lang="ru-RU" dirty="0" smtClean="0"/>
              <a:t>-Надуть щеки</a:t>
            </a:r>
          </a:p>
          <a:p>
            <a:r>
              <a:rPr lang="ru-RU" dirty="0" smtClean="0"/>
              <a:t>-Сдуть щеки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4071942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r>
              <a:rPr lang="ru-RU" dirty="0" smtClean="0"/>
              <a:t>.«</a:t>
            </a:r>
            <a:r>
              <a:rPr lang="ru-RU" dirty="0" smtClean="0"/>
              <a:t>Гармошка»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-Сделать «грибочек» (т.е. присосать широкий язык к нёбу)</a:t>
            </a:r>
          </a:p>
          <a:p>
            <a:r>
              <a:rPr lang="ru-RU" dirty="0" smtClean="0"/>
              <a:t>-Не отрывая языка, открывать и закрывать рот (зубы не смыкать)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214578" cy="210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428892" cy="207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2214578" cy="21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429132"/>
            <a:ext cx="27396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85728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r>
              <a:rPr lang="ru-RU" dirty="0" smtClean="0"/>
              <a:t>.«</a:t>
            </a:r>
            <a:r>
              <a:rPr lang="ru-RU" dirty="0" smtClean="0"/>
              <a:t>Барабанщик»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-Кончик языка за верхними зубами : «</a:t>
            </a:r>
            <a:r>
              <a:rPr lang="ru-RU" dirty="0" err="1" smtClean="0"/>
              <a:t>дэ-дэ-дэ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4429132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r>
              <a:rPr lang="ru-RU" dirty="0" smtClean="0"/>
              <a:t>.«</a:t>
            </a:r>
            <a:r>
              <a:rPr lang="ru-RU" dirty="0" err="1" smtClean="0"/>
              <a:t>Парашютик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-На кончик носа положить ватку</a:t>
            </a:r>
          </a:p>
          <a:p>
            <a:r>
              <a:rPr lang="ru-RU" dirty="0" smtClean="0"/>
              <a:t>-Широким языком в форме «</a:t>
            </a:r>
            <a:r>
              <a:rPr lang="ru-RU" dirty="0" err="1" smtClean="0"/>
              <a:t>чащечки</a:t>
            </a:r>
            <a:r>
              <a:rPr lang="ru-RU" dirty="0" smtClean="0"/>
              <a:t>», прижатым к верхней губе, сдуть ватку с носа вверх.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328878" cy="24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30490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00364" y="1500174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r>
              <a:rPr lang="ru-RU" dirty="0" smtClean="0"/>
              <a:t>.«</a:t>
            </a:r>
            <a:r>
              <a:rPr lang="ru-RU" dirty="0" smtClean="0"/>
              <a:t>Загнать мяч в ворота»</a:t>
            </a:r>
          </a:p>
          <a:p>
            <a:r>
              <a:rPr lang="ru-RU" dirty="0" smtClean="0"/>
              <a:t>-«Вытолкнуть» широкий язык между губами </a:t>
            </a:r>
          </a:p>
          <a:p>
            <a:r>
              <a:rPr lang="ru-RU" dirty="0" smtClean="0"/>
              <a:t>(словно загоняешь мяч в ворота)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81009707_trulya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0710"/>
            <a:ext cx="8715436" cy="64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28638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просмотр!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артикуляционная гимнастика?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</a:t>
            </a:r>
            <a:r>
              <a:rPr lang="ru-RU" dirty="0" smtClean="0"/>
              <a:t>для рук, ног- дело нам привычное и знакомое.</a:t>
            </a:r>
          </a:p>
          <a:p>
            <a:r>
              <a:rPr lang="ru-RU" dirty="0" smtClean="0"/>
              <a:t>Понятно ведь, для чего мы тренируем мышцы- чтобы они стали сильными, ловкими, подвижными.</a:t>
            </a:r>
          </a:p>
          <a:p>
            <a:r>
              <a:rPr lang="ru-RU" dirty="0" smtClean="0"/>
              <a:t>А вот зачем язык тренировать, ведь он и так «без костей»?</a:t>
            </a:r>
          </a:p>
          <a:p>
            <a:r>
              <a:rPr lang="ru-RU" dirty="0" smtClean="0"/>
              <a:t>Оказывается, язык- главная мышца органов речи. И для него, как и для всякой мышцы, гимнастика просто необходима. Ведь язык должен быть достаточно хорошо развит, чтобы выполнять тонкие целенаправленные движения, именуемые звукопроизношением. Недостатки произношения отягощают эмоционально-психическое состояние ребенка, мешают ему развиваться и общаться со сверстниками.</a:t>
            </a:r>
          </a:p>
          <a:p>
            <a:r>
              <a:rPr lang="ru-RU" dirty="0" smtClean="0"/>
              <a:t>Чтобы эта проблема не возникала у ребенка в дальнейшем, стоит начать заниматься артикуляционной гимнастикой как можно раньше.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Детям двух, трех, четырех лет артикуляционная гимнастика поможет быстрее «поставить» правильное звукопроизношение.</a:t>
            </a:r>
          </a:p>
          <a:p>
            <a:r>
              <a:rPr lang="ru-RU" sz="2400" dirty="0" smtClean="0"/>
              <a:t>Дети пяти, шести лет и далее смогут при помощи артикуляционной гимнастики во многом преодолеть уже сложившиеся нарушения произношения.</a:t>
            </a:r>
          </a:p>
          <a:p>
            <a:endParaRPr lang="ru-RU" sz="2400" dirty="0" smtClean="0"/>
          </a:p>
          <a:p>
            <a:r>
              <a:rPr lang="ru-RU" sz="2400" dirty="0" smtClean="0"/>
              <a:t>Поначалу артикуляционную гимнастику необходимо выполнять перед зеркалом. </a:t>
            </a:r>
          </a:p>
          <a:p>
            <a:r>
              <a:rPr lang="ru-RU" sz="2400" dirty="0" smtClean="0"/>
              <a:t>Будьте терпеливы, ласковы и спокойны, и все получится.</a:t>
            </a:r>
          </a:p>
          <a:p>
            <a:r>
              <a:rPr lang="ru-RU" sz="2400" dirty="0" smtClean="0"/>
              <a:t>Занимайтесь с ребенком ежедневно по 5-7 минут.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Начнем выполнять артикуляционную гимнастику: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1909775" cy="18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1714488"/>
            <a:ext cx="250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dirty="0" smtClean="0"/>
              <a:t>.«</a:t>
            </a:r>
            <a:r>
              <a:rPr lang="ru-RU" sz="2000" dirty="0" smtClean="0"/>
              <a:t>Окошко»</a:t>
            </a:r>
          </a:p>
          <a:p>
            <a:r>
              <a:rPr lang="ru-RU" sz="2000" dirty="0" smtClean="0"/>
              <a:t>-Широко открыть рот – «жарко»</a:t>
            </a:r>
          </a:p>
          <a:p>
            <a:r>
              <a:rPr lang="ru-RU" sz="2000" dirty="0" smtClean="0"/>
              <a:t>-Закрыть рот – «холодно»</a:t>
            </a: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206937" cy="17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554304" cy="249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43240" y="642918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/>
              <a:t>.«</a:t>
            </a:r>
            <a:r>
              <a:rPr lang="ru-RU" dirty="0" smtClean="0"/>
              <a:t>Чистим зубки»</a:t>
            </a:r>
          </a:p>
          <a:p>
            <a:r>
              <a:rPr lang="ru-RU" dirty="0" smtClean="0"/>
              <a:t>-Улыбнуться, открыть рот</a:t>
            </a:r>
          </a:p>
          <a:p>
            <a:r>
              <a:rPr lang="ru-RU" dirty="0" smtClean="0"/>
              <a:t>-Кончиком языка с внутренней стороны «почистить» поочередно нижние и верхние зубы.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9669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2571768" cy="25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71802" y="3571876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ru-RU" dirty="0" smtClean="0"/>
              <a:t>.«</a:t>
            </a:r>
            <a:r>
              <a:rPr lang="ru-RU" dirty="0" smtClean="0"/>
              <a:t>Месим тесто»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-Пошлепать языком между губами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пя-пя-пя-пя-пя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-Покусать кончик языка зубками</a:t>
            </a:r>
          </a:p>
          <a:p>
            <a:r>
              <a:rPr lang="ru-RU" dirty="0" smtClean="0"/>
              <a:t>(Чередовать эти два движения)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66" y="4071942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571768" cy="251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1"/>
            <a:ext cx="2571768" cy="255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3154108" cy="251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3114695" cy="263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00042"/>
            <a:ext cx="26837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r>
              <a:rPr lang="ru-RU" dirty="0" smtClean="0"/>
              <a:t>.«</a:t>
            </a:r>
            <a:r>
              <a:rPr lang="ru-RU" dirty="0" smtClean="0"/>
              <a:t>Чашечка»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-Широко открыть рот</a:t>
            </a:r>
          </a:p>
          <a:p>
            <a:r>
              <a:rPr lang="ru-RU" dirty="0" smtClean="0"/>
              <a:t>-Высунуть широкий язык </a:t>
            </a:r>
          </a:p>
          <a:p>
            <a:r>
              <a:rPr lang="ru-RU" dirty="0" smtClean="0"/>
              <a:t>-Придать ему форму </a:t>
            </a:r>
          </a:p>
          <a:p>
            <a:r>
              <a:rPr lang="ru-RU" dirty="0" smtClean="0"/>
              <a:t>«чашечки»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7554" y="421481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r>
              <a:rPr lang="ru-RU" dirty="0" smtClean="0"/>
              <a:t>.«</a:t>
            </a:r>
            <a:r>
              <a:rPr lang="ru-RU" dirty="0" smtClean="0"/>
              <a:t>Дудочка»</a:t>
            </a:r>
          </a:p>
          <a:p>
            <a:r>
              <a:rPr lang="ru-RU" dirty="0" smtClean="0"/>
              <a:t>-С напряжением вытянуть губы</a:t>
            </a:r>
          </a:p>
          <a:p>
            <a:r>
              <a:rPr lang="ru-RU" dirty="0" smtClean="0"/>
              <a:t>(зубы сомкнуты)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481279" cy="24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7272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357166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r>
              <a:rPr lang="ru-RU" dirty="0" smtClean="0"/>
              <a:t>.«</a:t>
            </a:r>
            <a:r>
              <a:rPr lang="ru-RU" dirty="0" smtClean="0"/>
              <a:t>Заборчик»</a:t>
            </a:r>
          </a:p>
          <a:p>
            <a:r>
              <a:rPr lang="ru-RU" dirty="0" smtClean="0"/>
              <a:t>-Улыбнуться, с напряжением обнажив сомкнутые зубы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571768" cy="2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14818"/>
            <a:ext cx="2832118" cy="23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4214818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r>
              <a:rPr lang="ru-RU" dirty="0" smtClean="0"/>
              <a:t>.«</a:t>
            </a:r>
            <a:r>
              <a:rPr lang="ru-RU" dirty="0" smtClean="0"/>
              <a:t>Маляр»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-Кончиком языка «покрасить» (погладить) нёбо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643206" cy="26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0616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643206" cy="26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071942"/>
            <a:ext cx="3071834" cy="25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71480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r>
              <a:rPr lang="ru-RU" dirty="0" smtClean="0"/>
              <a:t>.«</a:t>
            </a:r>
            <a:r>
              <a:rPr lang="ru-RU" dirty="0" smtClean="0"/>
              <a:t>Грибочек»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Покоцать</a:t>
            </a:r>
            <a:r>
              <a:rPr lang="ru-RU" dirty="0" smtClean="0"/>
              <a:t> языком, (будто едешь на лошадке)</a:t>
            </a:r>
          </a:p>
          <a:p>
            <a:r>
              <a:rPr lang="ru-RU" dirty="0" smtClean="0"/>
              <a:t>-Присосать к небу широкий язык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3995678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r>
              <a:rPr lang="ru-RU" dirty="0" smtClean="0"/>
              <a:t>.«</a:t>
            </a:r>
            <a:r>
              <a:rPr lang="ru-RU" dirty="0" smtClean="0"/>
              <a:t>Киска»</a:t>
            </a:r>
          </a:p>
          <a:p>
            <a:r>
              <a:rPr lang="ru-RU" dirty="0" smtClean="0"/>
              <a:t>-Губы в улыбке, рот открыт</a:t>
            </a:r>
          </a:p>
          <a:p>
            <a:r>
              <a:rPr lang="ru-RU" dirty="0" smtClean="0"/>
              <a:t>-Кончик языка упирается в нижние зубы</a:t>
            </a:r>
          </a:p>
          <a:p>
            <a:r>
              <a:rPr lang="ru-RU" dirty="0" smtClean="0"/>
              <a:t>-Выгнуть язык горкой, упираясь кончиком языка в нижние зубы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286016" cy="21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5804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74462"/>
            <a:ext cx="2357454" cy="232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429132"/>
            <a:ext cx="26053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428604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r>
              <a:rPr lang="ru-RU" dirty="0" smtClean="0"/>
              <a:t>.«</a:t>
            </a:r>
            <a:r>
              <a:rPr lang="ru-RU" dirty="0" smtClean="0"/>
              <a:t>Поймаем мышку»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-Произнести «а-а» и прикусить широкий кончик языка </a:t>
            </a:r>
          </a:p>
          <a:p>
            <a:r>
              <a:rPr lang="ru-RU" dirty="0" smtClean="0"/>
              <a:t>( поймали мышку за хвостик)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428625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r>
              <a:rPr lang="ru-RU" dirty="0" smtClean="0"/>
              <a:t>.«</a:t>
            </a:r>
            <a:r>
              <a:rPr lang="ru-RU" dirty="0" smtClean="0"/>
              <a:t>Лошадка»</a:t>
            </a:r>
          </a:p>
          <a:p>
            <a:r>
              <a:rPr lang="ru-RU" dirty="0" smtClean="0"/>
              <a:t>-Вытянуть губы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Покоцать</a:t>
            </a:r>
            <a:r>
              <a:rPr lang="ru-RU" dirty="0" smtClean="0"/>
              <a:t> узким «языком»</a:t>
            </a:r>
          </a:p>
          <a:p>
            <a:r>
              <a:rPr lang="ru-RU" dirty="0" smtClean="0"/>
              <a:t>(как цокают копытами лошадки)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700</Words>
  <Application>Microsoft Office PowerPoint</Application>
  <PresentationFormat>Экран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Консультация на тему: «Артикуляционная гимнастика»</vt:lpstr>
      <vt:lpstr>Что такое артикуляционная гимнастика?</vt:lpstr>
      <vt:lpstr>Слайд 3</vt:lpstr>
      <vt:lpstr>Начнем выполнять артикуляционную гимнастику:</vt:lpstr>
      <vt:lpstr>Слайд 5</vt:lpstr>
      <vt:lpstr>Слайд 6</vt:lpstr>
      <vt:lpstr>Слайд 7</vt:lpstr>
      <vt:lpstr>Слайд 8</vt:lpstr>
      <vt:lpstr>Слайд 9</vt:lpstr>
      <vt:lpstr>Слайд 10</vt:lpstr>
      <vt:lpstr>14.«Индюки болтают» -Языком быстро  двигать по верхней губе  «бл-бл-бл-бл»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Windows User</cp:lastModifiedBy>
  <cp:revision>34</cp:revision>
  <dcterms:created xsi:type="dcterms:W3CDTF">2012-07-06T14:37:40Z</dcterms:created>
  <dcterms:modified xsi:type="dcterms:W3CDTF">2023-10-01T11:02:42Z</dcterms:modified>
</cp:coreProperties>
</file>