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1"/>
  </p:notesMasterIdLst>
  <p:sldIdLst>
    <p:sldId id="323" r:id="rId4"/>
    <p:sldId id="333" r:id="rId5"/>
    <p:sldId id="359" r:id="rId6"/>
    <p:sldId id="360" r:id="rId7"/>
    <p:sldId id="325" r:id="rId8"/>
    <p:sldId id="342" r:id="rId9"/>
    <p:sldId id="346" r:id="rId10"/>
    <p:sldId id="361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2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CC99FF"/>
    <a:srgbClr val="FFC5C5"/>
    <a:srgbClr val="FF8989"/>
    <a:srgbClr val="00FFCC"/>
    <a:srgbClr val="00CC99"/>
    <a:srgbClr val="6699FF"/>
    <a:srgbClr val="3333FF"/>
    <a:srgbClr val="EA252C"/>
    <a:srgbClr val="FF65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9" autoAdjust="0"/>
    <p:restoredTop sz="94660"/>
  </p:normalViewPr>
  <p:slideViewPr>
    <p:cSldViewPr snapToGrid="0">
      <p:cViewPr>
        <p:scale>
          <a:sx n="50" d="100"/>
          <a:sy n="50" d="100"/>
        </p:scale>
        <p:origin x="-765" y="-9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пт 31.03.23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E602E-C56B-4742-BF43-BF8A0FB949F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52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3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55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>
              <a:ext uri="{FF2B5EF4-FFF2-40B4-BE49-F238E27FC236}">
                <a16:creationId xmlns="" xmlns:a16="http://schemas.microsoft.com/office/drawing/2014/main" id="{2DAD9E67-8BE0-4BA4-9DB9-A011A680E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4035447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3538957"/>
            <a:ext cx="112776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2571744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>
              <a:ext uri="{FF2B5EF4-FFF2-40B4-BE49-F238E27FC236}">
                <a16:creationId xmlns="" xmlns:a16="http://schemas.microsoft.com/office/drawing/2014/main" id="{E03BDC10-1F48-4E85-8D82-370F3739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0B20-C823-4BCB-BE89-9C067CD41814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="" xmlns:a16="http://schemas.microsoft.com/office/drawing/2014/main" id="{249B43A9-77DF-4AB9-8FF6-EA897E95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>
            <a:extLst>
              <a:ext uri="{FF2B5EF4-FFF2-40B4-BE49-F238E27FC236}">
                <a16:creationId xmlns="" xmlns:a16="http://schemas.microsoft.com/office/drawing/2014/main" id="{F0B86478-598A-48C6-992D-C212D0EB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6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B61D8-2267-4C8A-99AD-7B52399BC72F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52290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="" xmlns:a16="http://schemas.microsoft.com/office/drawing/2014/main" id="{2F5B55AA-189E-476E-91E1-079BB74B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842D-5271-4F5A-8731-600B55874D37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="" xmlns:a16="http://schemas.microsoft.com/office/drawing/2014/main" id="{3CBD4971-3101-43F4-9636-BC7E2582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2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FB045671-612D-4DC4-BE5F-754F8F01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B72D0-87CB-4C38-92CE-EFB1212CC453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0576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>
              <a:ext uri="{FF2B5EF4-FFF2-40B4-BE49-F238E27FC236}">
                <a16:creationId xmlns="" xmlns:a16="http://schemas.microsoft.com/office/drawing/2014/main" id="{C7CB61F0-4DF2-4EAD-AA4D-7CBF4192A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4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>
              <a:ext uri="{FF2B5EF4-FFF2-40B4-BE49-F238E27FC236}">
                <a16:creationId xmlns="" xmlns:a16="http://schemas.microsoft.com/office/drawing/2014/main" id="{ED90B899-E913-4CF6-BFFA-17B8CB04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AE5B-2D0B-44EA-AB09-78A865E7EA8F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>
            <a:extLst>
              <a:ext uri="{FF2B5EF4-FFF2-40B4-BE49-F238E27FC236}">
                <a16:creationId xmlns="" xmlns:a16="http://schemas.microsoft.com/office/drawing/2014/main" id="{636296ED-A8B4-4EA6-8501-2076B964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>
            <a:extLst>
              <a:ext uri="{FF2B5EF4-FFF2-40B4-BE49-F238E27FC236}">
                <a16:creationId xmlns="" xmlns:a16="http://schemas.microsoft.com/office/drawing/2014/main" id="{BB35B194-DAF1-4E39-909B-CC49CE2B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05F8D-D000-4AD1-9A43-E0671F90ADA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211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>
              <a:ext uri="{FF2B5EF4-FFF2-40B4-BE49-F238E27FC236}">
                <a16:creationId xmlns="" xmlns:a16="http://schemas.microsoft.com/office/drawing/2014/main" id="{FA490621-0200-46F8-A6FF-675DCB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FD5C-B1F5-49D0-B4F0-B3722371F181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>
            <a:extLst>
              <a:ext uri="{FF2B5EF4-FFF2-40B4-BE49-F238E27FC236}">
                <a16:creationId xmlns="" xmlns:a16="http://schemas.microsoft.com/office/drawing/2014/main" id="{C651074D-3C79-44DE-88B4-04BA5D1F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BF9E23B3-E28D-46C7-B876-1A1E042E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2BC11-220E-4651-B9FC-4FE78EF947D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677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>
            <a:extLst>
              <a:ext uri="{FF2B5EF4-FFF2-40B4-BE49-F238E27FC236}">
                <a16:creationId xmlns="" xmlns:a16="http://schemas.microsoft.com/office/drawing/2014/main" id="{32F86AD3-5313-415B-88F4-30A7AD49F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6019802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2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70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6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>
              <a:ext uri="{FF2B5EF4-FFF2-40B4-BE49-F238E27FC236}">
                <a16:creationId xmlns="" xmlns:a16="http://schemas.microsoft.com/office/drawing/2014/main" id="{A1E46BD9-A76C-4264-B298-83EAFCAF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9DFD-03F2-4A42-B461-6E3CF043EF37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912E21A5-3F41-4A0A-B527-A3D39276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6AB03AE6-EEE6-4C1F-91A0-7789C99F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D2CD-59AA-4424-BDF2-141AB00D706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67800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>
            <a:extLst>
              <a:ext uri="{FF2B5EF4-FFF2-40B4-BE49-F238E27FC236}">
                <a16:creationId xmlns="" xmlns:a16="http://schemas.microsoft.com/office/drawing/2014/main" id="{41B12575-4B7E-4F7D-9068-904CBDEF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4DE9-D8AB-4E94-830F-9A6A91054C74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>
            <a:extLst>
              <a:ext uri="{FF2B5EF4-FFF2-40B4-BE49-F238E27FC236}">
                <a16:creationId xmlns="" xmlns:a16="http://schemas.microsoft.com/office/drawing/2014/main" id="{84448234-9C18-46F3-A446-06175C2F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5B9DEEB-FD49-48FD-8CF1-DFC3B75F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>
                <a:cs typeface="Arial" panose="020B06040202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AC74F175-EF2A-4E8C-A97E-89BD27D229B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9652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>
              <a:ext uri="{FF2B5EF4-FFF2-40B4-BE49-F238E27FC236}">
                <a16:creationId xmlns="" xmlns:a16="http://schemas.microsoft.com/office/drawing/2014/main" id="{42048E22-FD57-4E20-AD1D-EB30071C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DD61-C001-4E6A-B200-5B8A3A634846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>
            <a:extLst>
              <a:ext uri="{FF2B5EF4-FFF2-40B4-BE49-F238E27FC236}">
                <a16:creationId xmlns="" xmlns:a16="http://schemas.microsoft.com/office/drawing/2014/main" id="{5657C3CB-5FDA-4D8E-8D3F-67951300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>
            <a:extLst>
              <a:ext uri="{FF2B5EF4-FFF2-40B4-BE49-F238E27FC236}">
                <a16:creationId xmlns="" xmlns:a16="http://schemas.microsoft.com/office/drawing/2014/main" id="{4DD5DECC-B3BC-40AC-BEC5-61CF939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430CE-17F7-49B4-8207-7D56023C8F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71531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>
            <a:extLst>
              <a:ext uri="{FF2B5EF4-FFF2-40B4-BE49-F238E27FC236}">
                <a16:creationId xmlns="" xmlns:a16="http://schemas.microsoft.com/office/drawing/2014/main" id="{CDC0F70F-E3FF-43D6-AA60-55BD03063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584912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4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4" y="609600"/>
            <a:ext cx="712046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>
              <a:ext uri="{FF2B5EF4-FFF2-40B4-BE49-F238E27FC236}">
                <a16:creationId xmlns="" xmlns:a16="http://schemas.microsoft.com/office/drawing/2014/main" id="{874A5017-BA5F-4FDD-846C-DA8065F8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75AB-5B67-44FC-B33F-3EFEBFEB7203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>
            <a:extLst>
              <a:ext uri="{FF2B5EF4-FFF2-40B4-BE49-F238E27FC236}">
                <a16:creationId xmlns="" xmlns:a16="http://schemas.microsoft.com/office/drawing/2014/main" id="{B56F3918-4C2B-416D-9A4E-61E99EE7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83CC8F49-F8D2-4E7C-9F37-A4094691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CF13D-A7B2-4FC4-96EC-629F01A27E73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5011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132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20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="" xmlns:a16="http://schemas.microsoft.com/office/drawing/2014/main" id="{5F25CE51-A065-4FFD-8225-C83B8A30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7038-899E-4285-9CE7-F0342B94D21F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F22DE8A-7971-452D-B132-3D77CEA5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>
            <a:extLst>
              <a:ext uri="{FF2B5EF4-FFF2-40B4-BE49-F238E27FC236}">
                <a16:creationId xmlns="" xmlns:a16="http://schemas.microsoft.com/office/drawing/2014/main" id="{5B199E57-1CBB-42CE-914E-8BB6AB20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9890E-CD4F-4709-80AE-158AFDFFD3A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82750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>
              <a:ext uri="{FF2B5EF4-FFF2-40B4-BE49-F238E27FC236}">
                <a16:creationId xmlns="" xmlns:a16="http://schemas.microsoft.com/office/drawing/2014/main" id="{8C7E9455-9E58-4CC2-A35C-17461E19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691D-00E7-4CA1-AFC7-7B540F44D732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>
            <a:extLst>
              <a:ext uri="{FF2B5EF4-FFF2-40B4-BE49-F238E27FC236}">
                <a16:creationId xmlns="" xmlns:a16="http://schemas.microsoft.com/office/drawing/2014/main" id="{78CAA9AD-BE94-4CBD-A400-F25C0507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C8B6D8C5-A36D-42AC-926B-AD759DFB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8B8F2-C61D-4F08-B3FE-FC3670D2865B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06391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331769-447A-480E-A752-71A1443A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F83E-B807-44A7-8B1F-EA08B9216E27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8FA152-2F7D-43C4-89C0-180E5A75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957F14-EDB1-4DD7-80D3-D9EE4DDB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2FC43-4DC4-41BF-AFE7-B117C9687B8F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3726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5941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/>
          </p:cNvPr>
          <p:cNvSpPr>
            <a:spLocks noChangeShapeType="1"/>
          </p:cNvSpPr>
          <p:nvPr/>
        </p:nvSpPr>
        <p:spPr bwMode="auto">
          <a:xfrm>
            <a:off x="685800" y="403544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3538960"/>
            <a:ext cx="112776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2571744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B9F1-9CD0-40B8-B06F-AA298880B93A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44954-96B3-4696-895D-246A0A46E32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86425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83EC-DBDB-4DFC-AB3A-670DE7EBED4C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39851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/>
          </p:cNvPr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90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5476-A583-422B-8DAC-13FD71AA5C83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680709-E09E-4FF0-AB2F-165AA33E3FC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83129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A368-B84D-4717-82FD-2A5EC197B3B4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EC775-C422-4637-B293-E4C102082B3D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62778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>
            <a:extLst/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2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75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F30E-01D3-47C5-8A5F-84B7BBC203A5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59CDB-6720-40FA-A8D5-A042441C8ABD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2636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F97E-5CBE-42BF-9372-96E2E0EF2093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cs typeface="Arial" panose="020B06040202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1E80D91B-EB86-4B96-B769-84BE1C217247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0301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700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792D-0301-4B9E-9F51-3E72E0CF4763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F7AB7-8204-4038-8CD7-D1C1477D0F4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05025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>
            <a:extLst/>
          </p:cNvPr>
          <p:cNvSpPr>
            <a:spLocks noChangeShapeType="1"/>
          </p:cNvSpPr>
          <p:nvPr/>
        </p:nvSpPr>
        <p:spPr bwMode="auto">
          <a:xfrm>
            <a:off x="685800" y="58491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02FC-12E5-4A64-AC81-61589A49E193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BA5196-80D0-4538-BB9A-16A9B9119B0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63348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22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4112-E3AE-4272-880B-2F1F37DC2507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F02989-1448-4959-98CB-46793779446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9633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412D-620E-4077-A2AF-D4569A618053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87F3A-A6F0-4CFB-ADAC-3E1342D4ED6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3750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757C-BBBB-4AD3-B0EC-66111427EA55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73F95F-A64C-4A59-B1FF-F1044C20EB37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8133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0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16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93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59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18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4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пт 31.03.23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64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EAEF5DD7-17E0-4FF5-9CBA-7F37CA824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1050901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>
            <a:extLst>
              <a:ext uri="{FF2B5EF4-FFF2-40B4-BE49-F238E27FC236}">
                <a16:creationId xmlns="" xmlns:a16="http://schemas.microsoft.com/office/drawing/2014/main" id="{BC98B359-5617-412C-B76E-93A5010A5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102EB-6E77-4D68-82AF-8FF1B477148D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>
            <a:extLst>
              <a:ext uri="{FF2B5EF4-FFF2-40B4-BE49-F238E27FC236}">
                <a16:creationId xmlns="" xmlns:a16="http://schemas.microsoft.com/office/drawing/2014/main" id="{CB7198EC-D0EF-4FB8-A132-EA5F1C34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DA96C7-B748-4F4C-9B34-1EC3C1465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4419" y="6477002"/>
            <a:ext cx="1136438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ABDE7-6F03-4562-9046-E1911D52F40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BC6AB522-05A3-4BD6-9D06-B08A88EA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9DC61CDA-DD7B-4602-9653-341EC3AD8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1050901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94BB8C4-1AD6-4747-971D-04B99AE34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799" y="1057989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3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/>
          </p:cNvPr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C0A9D-20F6-48C4-BA3F-45E0B18E7F1C}" type="datetime1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пт 31.03.23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24418" y="6477001"/>
            <a:ext cx="1136438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06F912-3B11-454D-9DDC-FA3036ED0B6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0" name="Заголовок 9">
            <a:extLst/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>
            <a:extLst/>
          </p:cNvPr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>
            <a:extLst/>
          </p:cNvPr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32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ondratenko_lv@belir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20" y="183188"/>
            <a:ext cx="1874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25517" y="4767943"/>
            <a:ext cx="4974531" cy="947057"/>
          </a:xfrm>
        </p:spPr>
        <p:txBody>
          <a:bodyPr>
            <a:noAutofit/>
          </a:bodyPr>
          <a:lstStyle/>
          <a:p>
            <a:pPr algn="l"/>
            <a:r>
              <a:rPr lang="ru-RU" altLang="ru-RU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Кондратенко Л.В., методист </a:t>
            </a:r>
            <a:r>
              <a:rPr lang="ru-RU" altLang="ru-RU" sz="18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Чернянского</a:t>
            </a:r>
            <a:r>
              <a:rPr lang="ru-RU" altLang="ru-RU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 межмуниципального методического центра </a:t>
            </a:r>
            <a:r>
              <a:rPr lang="ru-RU" altLang="ru-RU" sz="1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ОГАОУ </a:t>
            </a:r>
            <a:r>
              <a:rPr lang="ru-RU" altLang="ru-RU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ДПО «</a:t>
            </a:r>
            <a:r>
              <a:rPr lang="ru-RU" altLang="ru-RU" sz="18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БелИРО</a:t>
            </a:r>
            <a:r>
              <a:rPr lang="ru-RU" altLang="ru-RU" sz="1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»</a:t>
            </a:r>
          </a:p>
          <a:p>
            <a:endParaRPr lang="ru-RU" altLang="ru-RU" sz="18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9531" y="1682880"/>
            <a:ext cx="103947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Направление государственной политики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в сфере дошкольного образования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D6687DA-A57C-46F6-AE92-9209CB0560BE}"/>
              </a:ext>
            </a:extLst>
          </p:cNvPr>
          <p:cNvGrpSpPr/>
          <p:nvPr/>
        </p:nvGrpSpPr>
        <p:grpSpPr>
          <a:xfrm>
            <a:off x="0" y="4868510"/>
            <a:ext cx="12192000" cy="2102156"/>
            <a:chOff x="-4761" y="4386262"/>
            <a:chExt cx="12196761" cy="2468457"/>
          </a:xfrm>
        </p:grpSpPr>
        <p:sp>
          <p:nvSpPr>
            <p:cNvPr id="24" name="Диагональная полоса 2">
              <a:extLst>
                <a:ext uri="{FF2B5EF4-FFF2-40B4-BE49-F238E27FC236}">
                  <a16:creationId xmlns="" xmlns:a16="http://schemas.microsoft.com/office/drawing/2014/main" id="{0C489E14-99B3-4132-9449-4ACEA6792176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Группа 10">
              <a:extLst>
                <a:ext uri="{FF2B5EF4-FFF2-40B4-BE49-F238E27FC236}">
                  <a16:creationId xmlns="" xmlns:a16="http://schemas.microsoft.com/office/drawing/2014/main" id="{9B0F2196-AEE2-4FFC-B1B8-290BE5201273}"/>
                </a:ext>
              </a:extLst>
            </p:cNvPr>
            <p:cNvGrpSpPr/>
            <p:nvPr/>
          </p:nvGrpSpPr>
          <p:grpSpPr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26" name="Прямоугольник: усеченные противолежащие углы 3">
                <a:extLst>
                  <a:ext uri="{FF2B5EF4-FFF2-40B4-BE49-F238E27FC236}">
                    <a16:creationId xmlns="" xmlns:a16="http://schemas.microsoft.com/office/drawing/2014/main" id="{C1285B2F-9321-4621-BDD1-6D4D07B3B56E}"/>
                  </a:ext>
                </a:extLst>
              </p:cNvPr>
              <p:cNvSpPr/>
              <p:nvPr/>
            </p:nvSpPr>
            <p:spPr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7" name="Группа 14">
                <a:extLst>
                  <a:ext uri="{FF2B5EF4-FFF2-40B4-BE49-F238E27FC236}">
                    <a16:creationId xmlns="" xmlns:a16="http://schemas.microsoft.com/office/drawing/2014/main" id="{1CFCFA42-C98C-4116-82E5-9A408DCD736E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28" name="Диагональная полоса 2">
                  <a:extLst>
                    <a:ext uri="{FF2B5EF4-FFF2-40B4-BE49-F238E27FC236}">
                      <a16:creationId xmlns="" xmlns:a16="http://schemas.microsoft.com/office/drawing/2014/main" id="{0CA1106C-1DF1-445D-9AB5-EB1ADB6F12AC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Равнобедренный треугольник 5">
                  <a:extLst>
                    <a:ext uri="{FF2B5EF4-FFF2-40B4-BE49-F238E27FC236}">
                      <a16:creationId xmlns="" xmlns:a16="http://schemas.microsoft.com/office/drawing/2014/main" id="{B4A4E755-0632-43F6-92BF-6F8202F371F4}"/>
                    </a:ext>
                  </a:extLst>
                </p:cNvPr>
                <p:cNvSpPr/>
                <p:nvPr/>
              </p:nvSpPr>
              <p:spPr>
                <a:xfrm>
                  <a:off x="2351811" y="4570341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4750907" y="6182957"/>
            <a:ext cx="2338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atin typeface="Cambria" pitchFamily="18" charset="0"/>
              </a:rPr>
              <a:t>2023 </a:t>
            </a:r>
            <a:r>
              <a:rPr lang="ru-RU" b="1" i="1" dirty="0">
                <a:latin typeface="Cambria" pitchFamily="18" charset="0"/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8337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137" t="25415" r="22627" b="16572"/>
          <a:stretch>
            <a:fillRect/>
          </a:stretch>
        </p:blipFill>
        <p:spPr bwMode="auto">
          <a:xfrm>
            <a:off x="525101" y="262584"/>
            <a:ext cx="11072388" cy="634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03" t="24741" r="19740" b="21737"/>
          <a:stretch>
            <a:fillRect/>
          </a:stretch>
        </p:blipFill>
        <p:spPr bwMode="auto">
          <a:xfrm>
            <a:off x="555172" y="435429"/>
            <a:ext cx="11079890" cy="58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032" t="29639" r="20011" b="21441"/>
          <a:stretch>
            <a:fillRect/>
          </a:stretch>
        </p:blipFill>
        <p:spPr bwMode="auto">
          <a:xfrm>
            <a:off x="587829" y="468087"/>
            <a:ext cx="10820399" cy="57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573" t="33743" r="19875" b="17929"/>
          <a:stretch>
            <a:fillRect/>
          </a:stretch>
        </p:blipFill>
        <p:spPr bwMode="auto">
          <a:xfrm>
            <a:off x="472919" y="489857"/>
            <a:ext cx="11186901" cy="53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10" t="33915" r="22929" b="15890"/>
          <a:stretch>
            <a:fillRect/>
          </a:stretch>
        </p:blipFill>
        <p:spPr bwMode="auto">
          <a:xfrm>
            <a:off x="783771" y="206827"/>
            <a:ext cx="10983686" cy="610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30" t="25307" r="22849" b="9367"/>
          <a:stretch>
            <a:fillRect/>
          </a:stretch>
        </p:blipFill>
        <p:spPr bwMode="auto">
          <a:xfrm>
            <a:off x="925285" y="550870"/>
            <a:ext cx="10297885" cy="57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85" t="39259" r="15546" b="9510"/>
          <a:stretch>
            <a:fillRect/>
          </a:stretch>
        </p:blipFill>
        <p:spPr bwMode="auto">
          <a:xfrm>
            <a:off x="772885" y="424543"/>
            <a:ext cx="10870896" cy="48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014D86-727D-4126-8C84-0FC12AE20B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ACF5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1683" name="TextBox 12"/>
          <p:cNvSpPr txBox="1">
            <a:spLocks noChangeArrowheads="1"/>
          </p:cNvSpPr>
          <p:nvPr/>
        </p:nvSpPr>
        <p:spPr bwMode="auto">
          <a:xfrm>
            <a:off x="1524000" y="2566988"/>
            <a:ext cx="9144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endParaRPr lang="ru-RU" altLang="ru-RU" sz="5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E55EA344-47D5-466D-A8ED-04489889FDC6}"/>
              </a:ext>
            </a:extLst>
          </p:cNvPr>
          <p:cNvCxnSpPr/>
          <p:nvPr/>
        </p:nvCxnSpPr>
        <p:spPr>
          <a:xfrm>
            <a:off x="4111625" y="5491163"/>
            <a:ext cx="4025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685" name="TextBox 14"/>
          <p:cNvSpPr txBox="1">
            <a:spLocks noChangeArrowheads="1"/>
          </p:cNvSpPr>
          <p:nvPr/>
        </p:nvSpPr>
        <p:spPr bwMode="auto">
          <a:xfrm>
            <a:off x="1524000" y="5668965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</a:t>
            </a: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kondratenko_lv@beliro.ru</a:t>
            </a:r>
            <a:endParaRPr lang="en-US" alt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+7 919 281 93 24</a:t>
            </a:r>
          </a:p>
        </p:txBody>
      </p:sp>
      <p:pic>
        <p:nvPicPr>
          <p:cNvPr id="7168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725490"/>
            <a:ext cx="1193800" cy="9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8100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230" y="1066800"/>
            <a:ext cx="520336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«</a:t>
            </a:r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Успешное будущее человека зависит от качественного образования и разностороннего развития. 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Такие возможности нужно обеспечить повсеместно, </a:t>
            </a:r>
            <a:b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любом регионе нашей страны».</a:t>
            </a:r>
          </a:p>
          <a:p>
            <a:pPr algn="r">
              <a:spcAft>
                <a:spcPts val="0"/>
              </a:spcAft>
            </a:pPr>
            <a:endParaRPr lang="ru-RU" sz="2800" i="1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8641"/>
          <a:stretch/>
        </p:blipFill>
        <p:spPr bwMode="auto">
          <a:xfrm>
            <a:off x="6311565" y="892629"/>
            <a:ext cx="5458689" cy="555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8600"/>
            <a:ext cx="10874829" cy="585152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дошкольного образования определяет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и задачи образовательного процесса: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создание условий для максимального раскрытия индивидуальных способностей ребенка;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условия должны обеспечивать возможность развития грамотной личности, то есть той, которая способна решать любые жизненные ситуации или возникшие проблемы путем применения полученных знаний, умений и навыков.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629" y="3292730"/>
            <a:ext cx="4931227" cy="33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229" y="1034143"/>
            <a:ext cx="10635342" cy="504598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осуществления целей выделены соответствующие задачи: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организация развивающей обстановки, в которой находится ребенок;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развитие двигательной культуры и физической активности, укрепление здоровья;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развитие в ходе обучения личностных качеств и познавательных процессов;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-обучение самообразованию.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368490"/>
            <a:ext cx="8696325" cy="703074"/>
          </a:xfrm>
        </p:spPr>
        <p:txBody>
          <a:bodyPr>
            <a:normAutofit fontScale="9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ПРИОРИТЕТЫ ОБНОВЛЕНИЯ СОДЕРЖАНИЯ И ТЕХНОЛОГИЙ ДОШКОЛЬНОГО ОБРАЗОВАНИЯ 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2" y="1240970"/>
            <a:ext cx="10670762" cy="5282659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Единое базовое содержание образования детей дошкольного возраста, обеспеченное ФОП ДО, направленное на развитие и духовно-нравственное воспитание подрастающего поколения.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Тенденции дошкольного образования: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преодоление негативных направлений в традиционной системе дошкольного образования и создание альтернативных подходов к обновлению ее содержания;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прогресс в осознании педагогической общественностью принципов гуманизации образования;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неизбежности обновления системы дошкольного образования;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новые возможности в системе дошкольного образования.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497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2514" y="1034143"/>
            <a:ext cx="11059886" cy="507863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Приказ Министерства просвещения Российской Федерации от 25.11.2022 № 1028 «Об утверждении федеральной образовательной программы дошкольного образования»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(Зарегистрирован в Министерстве юстиции Российской Федерации 28.12.2022,  № 71847)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85" t="19537" r="20552" b="19372"/>
          <a:stretch>
            <a:fillRect/>
          </a:stretch>
        </p:blipFill>
        <p:spPr bwMode="auto">
          <a:xfrm>
            <a:off x="0" y="0"/>
            <a:ext cx="12192000" cy="688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8571" y="522514"/>
            <a:ext cx="9982200" cy="555761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во ФГОС ДО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17 февраля 2023 года вступил в силу Приказ Министерства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росвещения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нарушениями)".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 подписан 08.11.2022. Зарегистрирован 06.02.2023 №72264. 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96972-7BD4-4381-B33F-D1847BE3BAB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897" t="27714" r="20146" b="24182"/>
          <a:stretch>
            <a:fillRect/>
          </a:stretch>
        </p:blipFill>
        <p:spPr bwMode="auto">
          <a:xfrm>
            <a:off x="353951" y="468087"/>
            <a:ext cx="11271992" cy="5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140</Words>
  <Application>Microsoft Office PowerPoint</Application>
  <PresentationFormat>Произвольный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Презентация1</vt:lpstr>
      <vt:lpstr>1_Трек</vt:lpstr>
      <vt:lpstr>Трек</vt:lpstr>
      <vt:lpstr>Слайд 1</vt:lpstr>
      <vt:lpstr>Слайд 2</vt:lpstr>
      <vt:lpstr>Слайд 3</vt:lpstr>
      <vt:lpstr>Слайд 4</vt:lpstr>
      <vt:lpstr>ПРИОРИТЕТЫ ОБНОВЛЕНИЯ СОДЕРЖАНИЯ И ТЕХНОЛОГИЙ ДОШКОЛЬНОГО ОБРАЗОВАНИЯ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Пользователь</cp:lastModifiedBy>
  <cp:revision>305</cp:revision>
  <dcterms:created xsi:type="dcterms:W3CDTF">2017-04-04T06:36:40Z</dcterms:created>
  <dcterms:modified xsi:type="dcterms:W3CDTF">2023-03-31T06:50:29Z</dcterms:modified>
</cp:coreProperties>
</file>