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61" r:id="rId4"/>
    <p:sldId id="259" r:id="rId5"/>
    <p:sldId id="265" r:id="rId6"/>
    <p:sldId id="266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9AB6-BAD7-44B7-8117-6943CCC669F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0EABA95-9D17-4A7B-A3FA-43CA44783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9AB6-BAD7-44B7-8117-6943CCC669F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BA95-9D17-4A7B-A3FA-43CA44783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9AB6-BAD7-44B7-8117-6943CCC669F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BA95-9D17-4A7B-A3FA-43CA44783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9AB6-BAD7-44B7-8117-6943CCC669F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0EABA95-9D17-4A7B-A3FA-43CA44783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9AB6-BAD7-44B7-8117-6943CCC669F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BA95-9D17-4A7B-A3FA-43CA44783B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9AB6-BAD7-44B7-8117-6943CCC669F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BA95-9D17-4A7B-A3FA-43CA44783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9AB6-BAD7-44B7-8117-6943CCC669F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0EABA95-9D17-4A7B-A3FA-43CA44783B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9AB6-BAD7-44B7-8117-6943CCC669F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BA95-9D17-4A7B-A3FA-43CA44783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9AB6-BAD7-44B7-8117-6943CCC669F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BA95-9D17-4A7B-A3FA-43CA44783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9AB6-BAD7-44B7-8117-6943CCC669F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BA95-9D17-4A7B-A3FA-43CA44783B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9AB6-BAD7-44B7-8117-6943CCC669F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BA95-9D17-4A7B-A3FA-43CA44783B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8D69AB6-BAD7-44B7-8117-6943CCC669F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0EABA95-9D17-4A7B-A3FA-43CA44783B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llustrationnwsad.files.wordpress.com/2009/03/froebel.jpg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8606760" cy="121444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Использование игрового набора </a:t>
            </a:r>
            <a:br>
              <a:rPr lang="ru-RU" sz="2800" dirty="0" smtClean="0"/>
            </a:br>
            <a:r>
              <a:rPr lang="ru-RU" sz="2800" dirty="0" smtClean="0"/>
              <a:t>«Дары </a:t>
            </a:r>
            <a:r>
              <a:rPr lang="ru-RU" sz="2800" dirty="0" err="1" smtClean="0"/>
              <a:t>Фрёбеля</a:t>
            </a:r>
            <a:r>
              <a:rPr lang="ru-RU" sz="2800" dirty="0" smtClean="0"/>
              <a:t>» в работе педагогов ДОУ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5214950"/>
            <a:ext cx="6178438" cy="917864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Педагоги МДОУ ЦРР - детский сад «Сказка» п. Ивня Белгородской области </a:t>
            </a:r>
          </a:p>
        </p:txBody>
      </p:sp>
      <p:pic>
        <p:nvPicPr>
          <p:cNvPr id="4" name="Рисунок 3" descr="https://4.bp.blogspot.com/-G6C_Uq-kiso/WKAxmKxx22I/AAAAAAAAAEw/0G5a_7vWSrI6A3Zq1JVBQxgICSejbYhsACLcB/s1600/nabor_dary_frebelja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85918" y="1857364"/>
            <a:ext cx="5857916" cy="321471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Образовательная область «познавательное развитие»</a:t>
            </a:r>
            <a:endParaRPr lang="ru-RU" sz="2400" dirty="0"/>
          </a:p>
        </p:txBody>
      </p:sp>
      <p:pic>
        <p:nvPicPr>
          <p:cNvPr id="6" name="Содержимое 5" descr="20161012_102901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0034" y="1214422"/>
            <a:ext cx="3920071" cy="3929090"/>
          </a:xfrm>
        </p:spPr>
      </p:pic>
      <p:pic>
        <p:nvPicPr>
          <p:cNvPr id="7" name="Содержимое 6" descr="20161012_103132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86314" y="2500306"/>
            <a:ext cx="3852757" cy="3071834"/>
          </a:xfrm>
        </p:spPr>
      </p:pic>
      <p:sp>
        <p:nvSpPr>
          <p:cNvPr id="9" name="TextBox 8"/>
          <p:cNvSpPr txBox="1"/>
          <p:nvPr/>
        </p:nvSpPr>
        <p:spPr>
          <a:xfrm>
            <a:off x="5072066" y="1500174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Игра «Одного поля ягоды»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Образовательная область «речевое развитие»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786182" y="1214422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Игра «я - змея»</a:t>
            </a:r>
            <a:endParaRPr lang="ru-RU" sz="2000" dirty="0"/>
          </a:p>
        </p:txBody>
      </p:sp>
      <p:pic>
        <p:nvPicPr>
          <p:cNvPr id="5122" name="Picture 2" descr="https://sun9-55.userapi.com/impg/d0nVjQNGNNMvfodYh5kIl8JRv_EEXSt2DTk-vg/P3QCyG4CLHY.jpg?size=1280x960&amp;quality=96&amp;sign=48769b750f1d8baed678584e3a3745fe&amp;type=albu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6" y="2214554"/>
            <a:ext cx="4000496" cy="3475948"/>
          </a:xfrm>
          <a:prstGeom prst="rect">
            <a:avLst/>
          </a:prstGeom>
          <a:noFill/>
        </p:spPr>
      </p:pic>
      <p:pic>
        <p:nvPicPr>
          <p:cNvPr id="5124" name="Picture 4" descr="https://sun9-3.userapi.com/impg/aG2XgcCaR9Dz9V0abUv9--nBgcueeTAg4x0zcQ/Ujtc3ivFtDE.jpg?size=1280x960&amp;quality=96&amp;sign=76b07e068c9b4950d7215a278c96bc2a&amp;type=album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11" y="1928802"/>
            <a:ext cx="3672786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Образовательная область «художественно-эстетическое развитие»</a:t>
            </a:r>
            <a:endParaRPr lang="ru-RU" sz="2400" dirty="0"/>
          </a:p>
        </p:txBody>
      </p:sp>
      <p:pic>
        <p:nvPicPr>
          <p:cNvPr id="9" name="Содержимое 8" descr="20161012_100542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5720" y="2000240"/>
            <a:ext cx="4075072" cy="2928958"/>
          </a:xfrm>
        </p:spPr>
      </p:pic>
      <p:pic>
        <p:nvPicPr>
          <p:cNvPr id="11" name="Содержимое 10" descr="20160803_085341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00628" y="1142984"/>
            <a:ext cx="3536181" cy="2357454"/>
          </a:xfrm>
        </p:spPr>
      </p:pic>
      <p:sp>
        <p:nvSpPr>
          <p:cNvPr id="10" name="TextBox 9"/>
          <p:cNvSpPr txBox="1"/>
          <p:nvPr/>
        </p:nvSpPr>
        <p:spPr>
          <a:xfrm>
            <a:off x="500034" y="1428736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Игра «В лес»</a:t>
            </a:r>
            <a:endParaRPr lang="ru-RU" sz="2000" dirty="0"/>
          </a:p>
        </p:txBody>
      </p:sp>
      <p:pic>
        <p:nvPicPr>
          <p:cNvPr id="12" name="Содержимое 10" descr="20160803_08534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7818" y="4286256"/>
            <a:ext cx="2994696" cy="229484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364088" y="3789040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Игра «Бабочки»</a:t>
            </a:r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Образовательная область «социально-коммуникативное развитие»</a:t>
            </a:r>
            <a:endParaRPr lang="ru-RU" sz="2400" dirty="0"/>
          </a:p>
        </p:txBody>
      </p:sp>
      <p:pic>
        <p:nvPicPr>
          <p:cNvPr id="5" name="Содержимое 4" descr="20161012_093957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14480" y="1571612"/>
            <a:ext cx="6296615" cy="3571900"/>
          </a:xfrm>
        </p:spPr>
      </p:pic>
      <p:sp>
        <p:nvSpPr>
          <p:cNvPr id="6" name="TextBox 5"/>
          <p:cNvSpPr txBox="1"/>
          <p:nvPr/>
        </p:nvSpPr>
        <p:spPr>
          <a:xfrm>
            <a:off x="3571868" y="5286388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Игра «Настроение»</a:t>
            </a:r>
            <a:endParaRPr lang="ru-RU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Образовательная область «физическое развитие»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1785926"/>
            <a:ext cx="2911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Игра «Ловец жемчуга»</a:t>
            </a:r>
            <a:endParaRPr lang="ru-RU" sz="2000" dirty="0"/>
          </a:p>
        </p:txBody>
      </p:sp>
      <p:pic>
        <p:nvPicPr>
          <p:cNvPr id="2050" name="Picture 2" descr="https://sun9-5.userapi.com/impg/7jeK5yv150WWm818U8LL3bJav3ddTfCVh0f8fw/LOPktshHOr0.jpg?size=1280x960&amp;quality=96&amp;sign=de1f7852450a61e3bdf9ec08fea27068&amp;type=albu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7620" y="1142984"/>
            <a:ext cx="3857652" cy="5545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357422" y="714356"/>
            <a:ext cx="4392488" cy="52228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Спасибо за внимание!</a:t>
            </a:r>
            <a:endParaRPr lang="ru-RU" sz="2800" dirty="0"/>
          </a:p>
        </p:txBody>
      </p:sp>
      <p:pic>
        <p:nvPicPr>
          <p:cNvPr id="1026" name="Picture 2" descr="https://chichiko.ru/wa-data/public/shop/img/fcfd0a8f3b30527597fb6de601379dc2-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7356" y="1428736"/>
            <a:ext cx="5572164" cy="4551073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3"/>
            <a:ext cx="8686800" cy="19521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Цель: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400" dirty="0" smtClean="0"/>
              <a:t>Использование  игрового  набора  «Дары  </a:t>
            </a:r>
            <a:r>
              <a:rPr lang="ru-RU" sz="2400" dirty="0" err="1" smtClean="0"/>
              <a:t>Фрёбеля</a:t>
            </a:r>
            <a:r>
              <a:rPr lang="ru-RU" sz="2400" dirty="0" smtClean="0"/>
              <a:t>»  в  образовательной  деятельности  с  дошкольниками.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3429000"/>
            <a:ext cx="8686800" cy="266429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14282" y="2428868"/>
            <a:ext cx="8686800" cy="345638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Задачи:</a:t>
            </a:r>
          </a:p>
          <a:p>
            <a:pPr marL="342900" indent="-342900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§"/>
              <a:defRPr/>
            </a:pPr>
            <a:r>
              <a:rPr lang="ru-RU" sz="2400" dirty="0" smtClean="0">
                <a:solidFill>
                  <a:schemeClr val="tx2"/>
                </a:solidFill>
              </a:rPr>
              <a:t>Познакомить педагогов с  теоретическими  основами педагогики Фридриха  </a:t>
            </a:r>
            <a:r>
              <a:rPr lang="ru-RU" sz="2400" dirty="0" err="1" smtClean="0">
                <a:solidFill>
                  <a:schemeClr val="tx2"/>
                </a:solidFill>
              </a:rPr>
              <a:t>Фрёбеля</a:t>
            </a:r>
            <a:r>
              <a:rPr lang="ru-RU" sz="2400" dirty="0" smtClean="0">
                <a:solidFill>
                  <a:schemeClr val="tx2"/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§"/>
              <a:defRPr/>
            </a:pPr>
            <a:r>
              <a:rPr lang="ru-RU" sz="2400" dirty="0" smtClean="0">
                <a:solidFill>
                  <a:schemeClr val="tx2"/>
                </a:solidFill>
              </a:rPr>
              <a:t>Показать  практическое применение  игрового  набора «Дары  </a:t>
            </a:r>
            <a:r>
              <a:rPr lang="ru-RU" sz="2400" dirty="0" err="1" smtClean="0">
                <a:solidFill>
                  <a:schemeClr val="tx2"/>
                </a:solidFill>
              </a:rPr>
              <a:t>Фрёбеля</a:t>
            </a:r>
            <a:r>
              <a:rPr lang="ru-RU" sz="2400" dirty="0" smtClean="0">
                <a:solidFill>
                  <a:schemeClr val="tx2"/>
                </a:solidFill>
              </a:rPr>
              <a:t>» в  образовательной  деятельности с дошкольниками.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70000"/>
              <a:buFont typeface="Wingdings" pitchFamily="2" charset="2"/>
              <a:buChar char="§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Фридрих Вильгельм Август </a:t>
            </a:r>
            <a:r>
              <a:rPr lang="ru-RU" sz="2400" dirty="0" err="1" smtClean="0"/>
              <a:t>Фрёбель</a:t>
            </a:r>
            <a:r>
              <a:rPr lang="ru-RU" sz="2400" dirty="0" smtClean="0"/>
              <a:t> (1782-1852)</a:t>
            </a:r>
            <a:endParaRPr lang="ru-RU" sz="2400" dirty="0"/>
          </a:p>
        </p:txBody>
      </p:sp>
      <p:pic>
        <p:nvPicPr>
          <p:cNvPr id="4" name="Содержимое 3" descr="0005-007-F.-Frebel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556792"/>
            <a:ext cx="3352041" cy="4525962"/>
          </a:xfrm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3995936" y="1556793"/>
            <a:ext cx="4968552" cy="4536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70000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1920" y="1556792"/>
            <a:ext cx="49685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1816 – открывается первая школа </a:t>
            </a:r>
            <a:r>
              <a:rPr lang="ru-RU" dirty="0" err="1" smtClean="0"/>
              <a:t>Фрёбеля</a:t>
            </a:r>
            <a:r>
              <a:rPr lang="ru-RU" dirty="0" smtClean="0"/>
              <a:t> в Тюрингии.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1826 –  первая, незавершенная работа «Воспитание человека».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1839 – издается книга «Материнские и ласкательные песни».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1840 – находит название своему дошкольному учреждению – «детский сад», открывается первый детский сад.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1842 – открываются курсы подготовки женщин для работы в детских садах.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1844 – книга «Сто песен к играм в мяч», в ней обосновывает свои педагогические воззрения.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22 сентября 1851 года по идеологическим мотивам все детские сады в Германии были закрыты.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педагогики Ф. </a:t>
            </a:r>
            <a:r>
              <a:rPr lang="ru-RU" dirty="0" err="1" smtClean="0"/>
              <a:t>Фрёбеля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Признание уникальности каждого ребёнка;</a:t>
            </a:r>
          </a:p>
          <a:p>
            <a:r>
              <a:rPr lang="ru-RU" sz="2400" dirty="0" smtClean="0"/>
              <a:t>Признание целостности детства во всех его проявлениях;</a:t>
            </a:r>
          </a:p>
          <a:p>
            <a:r>
              <a:rPr lang="ru-RU" sz="2400" dirty="0" smtClean="0"/>
              <a:t>Выявление индивидуальных способностей каждого ребёнка и создание условий для их проявления в окружающей среде (природа и социум);</a:t>
            </a:r>
          </a:p>
          <a:p>
            <a:r>
              <a:rPr lang="ru-RU" sz="2400" dirty="0" smtClean="0"/>
              <a:t>Создание условий для развития внутреннего потенциала ребёнка.</a:t>
            </a:r>
          </a:p>
          <a:p>
            <a:r>
              <a:rPr lang="ru-RU" sz="2400" dirty="0" smtClean="0"/>
              <a:t>Признание ребёнка как части семьи и общества;</a:t>
            </a:r>
          </a:p>
          <a:p>
            <a:r>
              <a:rPr lang="ru-RU" sz="2400" dirty="0" smtClean="0"/>
              <a:t>Целостный взгляд на развитие каждого ребёнка;</a:t>
            </a:r>
          </a:p>
          <a:p>
            <a:r>
              <a:rPr lang="ru-RU" sz="2400" dirty="0" smtClean="0"/>
              <a:t>Единство воспитания и образования, социума и природы, следование природе ребёнка, его внутренним законам.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86800" cy="841248"/>
          </a:xfrm>
        </p:spPr>
        <p:txBody>
          <a:bodyPr/>
          <a:lstStyle/>
          <a:p>
            <a:pPr algn="ctr"/>
            <a:r>
              <a:rPr lang="ru-RU" dirty="0" smtClean="0"/>
              <a:t>«Дары» </a:t>
            </a:r>
            <a:r>
              <a:rPr lang="ru-RU" dirty="0" err="1" smtClean="0"/>
              <a:t>Фрёбеля</a:t>
            </a:r>
            <a:endParaRPr lang="ru-RU" dirty="0"/>
          </a:p>
        </p:txBody>
      </p:sp>
      <p:pic>
        <p:nvPicPr>
          <p:cNvPr id="5" name="Содержимое 4" descr="http://1.bp.blogspot.com/-gtApdcct-Yg/ThssyrsaB5I/AAAAAAAAAC8/qd0B4zcRIk8/s1600/DSC_0460.JPG"/>
          <p:cNvPicPr>
            <a:picLocks noGrp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786058"/>
            <a:ext cx="3929090" cy="281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C:\Users\User\Desktop\Фрёбель  фото\лена и катя\101MSDCF\DSC0371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1988840"/>
            <a:ext cx="3909787" cy="26327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7" name="TextBox 6"/>
          <p:cNvSpPr txBox="1"/>
          <p:nvPr/>
        </p:nvSpPr>
        <p:spPr>
          <a:xfrm>
            <a:off x="285720" y="2214554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Первый «дар» – цветные мячики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716016" y="1285860"/>
            <a:ext cx="4427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Второй «дар» – шар, куб и цилиндр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44008" y="4941168"/>
            <a:ext cx="4320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	</a:t>
            </a:r>
            <a:r>
              <a:rPr lang="en-US" b="1" dirty="0" smtClean="0">
                <a:solidFill>
                  <a:srgbClr val="0070C0"/>
                </a:solidFill>
              </a:rPr>
              <a:t>  </a:t>
            </a:r>
            <a:r>
              <a:rPr lang="ru-RU" dirty="0" smtClean="0">
                <a:solidFill>
                  <a:srgbClr val="0070C0"/>
                </a:solidFill>
              </a:rPr>
              <a:t>Шар</a:t>
            </a:r>
            <a:r>
              <a:rPr lang="ru-RU" dirty="0" smtClean="0"/>
              <a:t> – символ  движения</a:t>
            </a:r>
            <a:br>
              <a:rPr lang="ru-RU" dirty="0" smtClean="0"/>
            </a:br>
            <a:r>
              <a:rPr lang="ru-RU" dirty="0" smtClean="0"/>
              <a:t>      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Куб</a:t>
            </a:r>
            <a:r>
              <a:rPr lang="ru-RU" dirty="0" smtClean="0"/>
              <a:t> – символ  покоя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Цилиндр</a:t>
            </a:r>
            <a:r>
              <a:rPr lang="ru-RU" dirty="0" smtClean="0"/>
              <a:t> – совмещение  свойств  шара  и  куба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42784" cy="792088"/>
          </a:xfrm>
          <a:effectLst/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Комплект  методических пособий  по работе </a:t>
            </a:r>
            <a:br>
              <a:rPr lang="ru-RU" sz="2800" dirty="0" smtClean="0"/>
            </a:br>
            <a:r>
              <a:rPr lang="ru-RU" sz="2800" dirty="0" smtClean="0"/>
              <a:t>с игровым набором «Дары </a:t>
            </a:r>
            <a:r>
              <a:rPr lang="ru-RU" sz="2800" dirty="0" err="1" smtClean="0"/>
              <a:t>Фрёбеля</a:t>
            </a:r>
            <a:r>
              <a:rPr lang="ru-RU" sz="2800" dirty="0" smtClean="0"/>
              <a:t>»</a:t>
            </a:r>
            <a:endParaRPr lang="ru-RU" sz="2800" dirty="0"/>
          </a:p>
        </p:txBody>
      </p:sp>
      <p:pic>
        <p:nvPicPr>
          <p:cNvPr id="5" name="Picture 3" descr="C:\Users\User\Desktop\DSC0379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3844636" cy="32752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6" name="Picture 2" descr="C:\Users\User\Desktop\DSC0379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2492896"/>
            <a:ext cx="3640975" cy="33915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57200"/>
            <a:ext cx="8665024" cy="84124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Игровой набор «Дары </a:t>
            </a:r>
            <a:r>
              <a:rPr lang="ru-RU" sz="2000" dirty="0" err="1" smtClean="0"/>
              <a:t>Фрёбеля</a:t>
            </a:r>
            <a:r>
              <a:rPr lang="ru-RU" sz="2000" dirty="0" smtClean="0"/>
              <a:t>» может быть использован для: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67944" y="1412776"/>
            <a:ext cx="4923656" cy="2880320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endParaRPr lang="ru-RU" dirty="0"/>
          </a:p>
        </p:txBody>
      </p:sp>
      <p:pic>
        <p:nvPicPr>
          <p:cNvPr id="5" name="Объект 3" descr="http://illustrationnwsad.files.wordpress.com/2009/03/froebel.jpg">
            <a:hlinkClick r:id="rId2" tgtFrame="_blank"/>
          </p:cNvPr>
          <p:cNvPicPr>
            <a:picLocks noGrp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3888432" cy="2880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4139952" y="1556792"/>
            <a:ext cx="4851648" cy="281094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ru-RU" sz="2400" dirty="0" smtClean="0"/>
              <a:t>развития социальных и коммуникативных умений;</a:t>
            </a:r>
            <a:endParaRPr lang="en-US" sz="2400" dirty="0" smtClean="0"/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ru-RU" sz="2400" dirty="0" smtClean="0"/>
              <a:t>сенсорного развития;</a:t>
            </a:r>
            <a:endParaRPr lang="en-US" sz="2400" dirty="0" smtClean="0"/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ru-RU" sz="2400" dirty="0" smtClean="0"/>
              <a:t>развития мелкой моторики;</a:t>
            </a:r>
            <a:endParaRPr lang="en-US" sz="2400" dirty="0" smtClean="0"/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ru-RU" sz="2400" dirty="0" smtClean="0"/>
              <a:t>развития логических способностей;</a:t>
            </a:r>
            <a:endParaRPr lang="en-US" sz="2400" dirty="0" smtClean="0"/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ru-RU" sz="2400" dirty="0" smtClean="0"/>
              <a:t>развития потребности взаимодействия с окружающим миром;</a:t>
            </a: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4437113"/>
            <a:ext cx="8856984" cy="198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ru-RU" sz="2200" dirty="0" smtClean="0"/>
              <a:t>развития познавательно-исследовательской и продуктивной (конструктивной) деятельности;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ru-RU" sz="2200" dirty="0" smtClean="0"/>
              <a:t>формирования элементарных математических представлений;</a:t>
            </a:r>
            <a:endParaRPr lang="en-US" sz="22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ru-RU" sz="2200" dirty="0" smtClean="0"/>
              <a:t>а также при организации психолого-педагогической работы по освоению детьми образовательных областей.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endParaRPr lang="ru-RU" sz="2600" i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20161012_104711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1125466" y="1517684"/>
            <a:ext cx="2786081" cy="4036946"/>
          </a:xfrm>
        </p:spPr>
      </p:pic>
      <p:pic>
        <p:nvPicPr>
          <p:cNvPr id="6" name="Содержимое 5" descr="20161012_104627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5149795" y="1065255"/>
            <a:ext cx="3357585" cy="3655919"/>
          </a:xfrm>
        </p:spPr>
      </p:pic>
      <p:sp>
        <p:nvSpPr>
          <p:cNvPr id="7" name="TextBox 6"/>
          <p:cNvSpPr txBox="1"/>
          <p:nvPr/>
        </p:nvSpPr>
        <p:spPr>
          <a:xfrm>
            <a:off x="857224" y="150017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Модули 1, 2, 3, 4, 5, 6, </a:t>
            </a:r>
            <a:r>
              <a:rPr lang="ru-RU" dirty="0" err="1" smtClean="0"/>
              <a:t>5В</a:t>
            </a:r>
            <a:r>
              <a:rPr lang="ru-RU" dirty="0" smtClean="0"/>
              <a:t>, </a:t>
            </a:r>
            <a:r>
              <a:rPr lang="ru-RU" dirty="0" err="1" smtClean="0"/>
              <a:t>5Р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857884" y="478632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Модули 7, 8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20161012_104617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1049065" y="951142"/>
            <a:ext cx="3071834" cy="4027021"/>
          </a:xfrm>
        </p:spPr>
      </p:pic>
      <p:pic>
        <p:nvPicPr>
          <p:cNvPr id="6" name="Содержимое 5" descr="20161012_104611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5328054" y="1958566"/>
            <a:ext cx="3214711" cy="3869565"/>
          </a:xfrm>
        </p:spPr>
      </p:pic>
      <p:sp>
        <p:nvSpPr>
          <p:cNvPr id="8" name="TextBox 7"/>
          <p:cNvSpPr txBox="1"/>
          <p:nvPr/>
        </p:nvSpPr>
        <p:spPr>
          <a:xfrm>
            <a:off x="1428728" y="492919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Модули 9 и 10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786446" y="1714488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Модули </a:t>
            </a:r>
            <a:r>
              <a:rPr lang="en-US" sz="2000" dirty="0" err="1" smtClean="0"/>
              <a:t>J1</a:t>
            </a:r>
            <a:r>
              <a:rPr lang="ru-RU" sz="2000" dirty="0" smtClean="0"/>
              <a:t> и </a:t>
            </a:r>
            <a:r>
              <a:rPr lang="en-US" sz="2000" dirty="0" err="1" smtClean="0"/>
              <a:t>J2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660</TotalTime>
  <Words>415</Words>
  <Application>Microsoft Office PowerPoint</Application>
  <PresentationFormat>Экран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Использование игрового набора  «Дары Фрёбеля» в работе педагогов ДОУ</vt:lpstr>
      <vt:lpstr>Презентация PowerPoint</vt:lpstr>
      <vt:lpstr>Фридрих Вильгельм Август Фрёбель (1782-1852)</vt:lpstr>
      <vt:lpstr>Принципы педагогики Ф. Фрёбеля:</vt:lpstr>
      <vt:lpstr>«Дары» Фрёбеля</vt:lpstr>
      <vt:lpstr>Комплект  методических пособий  по работе  с игровым набором «Дары Фрёбеля»</vt:lpstr>
      <vt:lpstr>Игровой набор «Дары Фрёбеля» может быть использован для:</vt:lpstr>
      <vt:lpstr>Презентация PowerPoint</vt:lpstr>
      <vt:lpstr>Презентация PowerPoint</vt:lpstr>
      <vt:lpstr>Образовательная область «познавательное развитие»</vt:lpstr>
      <vt:lpstr>Образовательная область «речевое развитие»</vt:lpstr>
      <vt:lpstr>Образовательная область «художественно-эстетическое развитие»</vt:lpstr>
      <vt:lpstr>Образовательная область «социально-коммуникативное развитие»</vt:lpstr>
      <vt:lpstr>Образовательная область «физическое развитие»</vt:lpstr>
      <vt:lpstr>Спасибо за внимание!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игрового набора «Дары Фрёбеля» в работе педагога-психолога ДОУ</dc:title>
  <dc:creator>Добротворский Александр Николаевич</dc:creator>
  <cp:lastModifiedBy>1</cp:lastModifiedBy>
  <cp:revision>84</cp:revision>
  <dcterms:created xsi:type="dcterms:W3CDTF">2016-10-11T06:58:50Z</dcterms:created>
  <dcterms:modified xsi:type="dcterms:W3CDTF">2021-01-13T14:06:21Z</dcterms:modified>
</cp:coreProperties>
</file>