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34" autoAdjust="0"/>
  </p:normalViewPr>
  <p:slideViewPr>
    <p:cSldViewPr snapToGrid="0">
      <p:cViewPr varScale="1">
        <p:scale>
          <a:sx n="91" d="100"/>
          <a:sy n="91" d="100"/>
        </p:scale>
        <p:origin x="-52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4B85EA-F5A8-42A9-A661-9F1F3D7150E8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CB3E5A-0B21-43BD-A120-2147B53E7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5B78DC-50E2-4931-B227-41475C035E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5C23-AA99-4055-90BF-C5C187CE1E91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9FC1-DF5D-4D75-8C7E-924EAE1F2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DA28B-F4FD-4564-83A9-A9111CE5F84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3FF04-DC82-460F-BFC0-7C9723016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E2A2-ADB0-45E6-A4AC-F2FFB7CC548D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457F-A136-444E-A61E-2533B2E19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6BD5-7E81-45FE-A0B3-B7BB6C9F19F1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F580-142E-4705-9513-D6B2B3B3E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D764-FF58-49A8-BCD3-1CF0FBB14F2C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9B8D-79D1-4461-BBB5-F2777402E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D008-664C-423C-BDFE-C64B31DD8602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EDA0-6FC9-4DE2-A08C-2A7629FD0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DCAE-9D48-44AC-AF9E-C0ECA758F5C8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33E9-6FCD-4EB4-A28A-7B2E1A049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0CA1-F6A7-4097-A5F1-E6299678470A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F35DF-CC72-4F11-B17B-0C0C696B6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E4AE-C45A-4431-99BC-01DB20B98FDF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7EFC-A49B-4830-8735-3F89B0B37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A9E1C-3F2F-4BBC-BEE2-52A5949B9A0C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8D53-711A-46D9-99EA-CE2EE6406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4D80-F720-4267-99ED-FA62EBFA0F57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77B10-88A5-49CC-9597-AA444C87F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6259FA-8DBF-4683-8061-99C27CCE437C}" type="datetimeFigureOut">
              <a:rPr lang="ru-RU"/>
              <a:pPr>
                <a:defRPr/>
              </a:pPr>
              <a:t>24.03.2021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4763BF-CF9D-42A6-930D-3539591ED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reeform: Shap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2550" y="-1385888"/>
            <a:ext cx="2425700" cy="3609976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: Shap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571625" y="-338138"/>
            <a:ext cx="1635126" cy="163512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: Shap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9628188" y="-6350"/>
            <a:ext cx="4059238" cy="2547937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0263188" y="1465263"/>
            <a:ext cx="1185862" cy="118586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Freeform: Shape 1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-29368" y="5198268"/>
            <a:ext cx="2444750" cy="2366963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1770063" y="5440363"/>
            <a:ext cx="928687" cy="92868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3402013" y="735013"/>
            <a:ext cx="5387975" cy="5387975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: Shape 2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700338" y="33338"/>
            <a:ext cx="6791325" cy="679132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3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3625" y="2871788"/>
            <a:ext cx="7037388" cy="800100"/>
          </a:xfrm>
        </p:spPr>
        <p:txBody>
          <a:bodyPr/>
          <a:lstStyle/>
          <a:p>
            <a:r>
              <a:rPr lang="ru-RU" sz="4800" b="1" smtClean="0">
                <a:solidFill>
                  <a:srgbClr val="0070C0"/>
                </a:solidFill>
                <a:latin typeface="Arlekino"/>
              </a:rPr>
              <a:t>«Чудесные фигурки»</a:t>
            </a:r>
          </a:p>
        </p:txBody>
      </p:sp>
      <p:sp>
        <p:nvSpPr>
          <p:cNvPr id="14348" name="Заголовок 1"/>
          <p:cNvSpPr>
            <a:spLocks noGrp="1"/>
          </p:cNvSpPr>
          <p:nvPr>
            <p:ph type="ctrTitle"/>
          </p:nvPr>
        </p:nvSpPr>
        <p:spPr>
          <a:xfrm>
            <a:off x="3263900" y="12700"/>
            <a:ext cx="5686425" cy="1254125"/>
          </a:xfrm>
        </p:spPr>
        <p:txBody>
          <a:bodyPr anchor="ctr"/>
          <a:lstStyle/>
          <a:p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b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развития ребёнка</a:t>
            </a:r>
            <a:b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«Сказка» п. Ивня</a:t>
            </a:r>
          </a:p>
        </p:txBody>
      </p:sp>
      <p:sp>
        <p:nvSpPr>
          <p:cNvPr id="26" name="Freeform: Shape 2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9629775" y="5457825"/>
            <a:ext cx="2232025" cy="2568575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9720263" y="5243513"/>
            <a:ext cx="960437" cy="960437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8489950" y="5376863"/>
            <a:ext cx="3402013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Малахова Т. 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/>
          <p:cNvPicPr>
            <a:picLocks noChangeAspect="1"/>
          </p:cNvPicPr>
          <p:nvPr/>
        </p:nvPicPr>
        <p:blipFill>
          <a:blip r:embed="rId2"/>
          <a:srcRect l="2434" t="17720" r="2971" b="9760"/>
          <a:stretch>
            <a:fillRect/>
          </a:stretch>
        </p:blipFill>
        <p:spPr bwMode="auto">
          <a:xfrm>
            <a:off x="96838" y="157163"/>
            <a:ext cx="91789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348831" y="5413666"/>
            <a:ext cx="2930610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Крабик</a:t>
            </a:r>
            <a:endParaRPr lang="ru-RU" sz="6000" b="1" dirty="0">
              <a:ln/>
              <a:solidFill>
                <a:schemeClr val="accent4"/>
              </a:solidFill>
              <a:latin typeface="Arlekino" panose="02000400000000000000" pitchFamily="2" charset="0"/>
              <a:cs typeface="+mn-cs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8266113" y="2643188"/>
            <a:ext cx="39258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Плоский камешек на ножках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По подводной шёл дорожке.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Боком-боком, боком-боком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Семенил по дну с прискоком.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Глазки – как горошины,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Смотрят настороженно.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Я к нему рукой полез,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Он – клешню наперевес: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«Ты, дружок,  меня не трогай!»</a:t>
            </a:r>
          </a:p>
          <a:p>
            <a:r>
              <a:rPr lang="ru-RU" sz="2000" b="1">
                <a:solidFill>
                  <a:srgbClr val="7030A0"/>
                </a:solidFill>
                <a:latin typeface="Arlekino"/>
              </a:rPr>
              <a:t>И пошел своей дорогой.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/>
          </p:cNvPicPr>
          <p:nvPr/>
        </p:nvPicPr>
        <p:blipFill>
          <a:blip r:embed="rId2"/>
          <a:srcRect l="10245" r="10535" b="4736"/>
          <a:stretch>
            <a:fillRect/>
          </a:stretch>
        </p:blipFill>
        <p:spPr bwMode="auto">
          <a:xfrm>
            <a:off x="0" y="161925"/>
            <a:ext cx="768826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400663" y="392577"/>
            <a:ext cx="339067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Конфета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7953375" y="2644775"/>
            <a:ext cx="41497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C000"/>
                </a:solidFill>
                <a:latin typeface="Arlekino"/>
              </a:rPr>
              <a:t>Как быстро все кончается,</a:t>
            </a:r>
          </a:p>
          <a:p>
            <a:r>
              <a:rPr lang="ru-RU" sz="2400" b="1">
                <a:solidFill>
                  <a:srgbClr val="FFC000"/>
                </a:solidFill>
                <a:latin typeface="Arlekino"/>
              </a:rPr>
              <a:t>Что вкусно начинается!</a:t>
            </a:r>
          </a:p>
          <a:p>
            <a:r>
              <a:rPr lang="ru-RU" sz="2400" b="1">
                <a:solidFill>
                  <a:srgbClr val="FFC000"/>
                </a:solidFill>
                <a:latin typeface="Arlekino"/>
              </a:rPr>
              <a:t>Тянулась бы конфета</a:t>
            </a:r>
          </a:p>
          <a:p>
            <a:r>
              <a:rPr lang="ru-RU" sz="2400" b="1">
                <a:solidFill>
                  <a:srgbClr val="FFC000"/>
                </a:solidFill>
                <a:latin typeface="Arlekino"/>
              </a:rPr>
              <a:t>От двери до буфета!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/>
          <p:cNvPicPr>
            <a:picLocks noChangeAspect="1"/>
          </p:cNvPicPr>
          <p:nvPr/>
        </p:nvPicPr>
        <p:blipFill>
          <a:blip r:embed="rId2"/>
          <a:srcRect l="14581" t="15964" r="15408" b="3685"/>
          <a:stretch>
            <a:fillRect/>
          </a:stretch>
        </p:blipFill>
        <p:spPr bwMode="auto">
          <a:xfrm>
            <a:off x="517525" y="0"/>
            <a:ext cx="501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6657476" y="440704"/>
            <a:ext cx="366478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Мельница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657975" y="1905000"/>
            <a:ext cx="4664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Машет крыльями - не птица.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Любит только ветер.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Крутит жернова девица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Целый день и вечер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И мукою славится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Девица - красавица.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Девица - умелица.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Ветряная… (мельница)</a:t>
            </a:r>
            <a:endParaRPr lang="ru-RU" b="1">
              <a:solidFill>
                <a:srgbClr val="00B050"/>
              </a:solidFill>
              <a:latin typeface="Arleki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"/>
          <p:cNvPicPr>
            <a:picLocks noChangeAspect="1"/>
          </p:cNvPicPr>
          <p:nvPr/>
        </p:nvPicPr>
        <p:blipFill>
          <a:blip r:embed="rId2"/>
          <a:srcRect l="2930" t="17369" r="3592" b="18596"/>
          <a:stretch>
            <a:fillRect/>
          </a:stretch>
        </p:blipFill>
        <p:spPr bwMode="auto">
          <a:xfrm>
            <a:off x="120650" y="949325"/>
            <a:ext cx="90709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535747" y="440704"/>
            <a:ext cx="213391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Очки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008813" y="2698750"/>
            <a:ext cx="50625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Необычная кровать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Увеличилась раз в пять!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Вдруг огромной стала кошка -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Даже больше чем окошко!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Зверя этого не трожь,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Пробирает даже дрожь.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На щенка я посмотрел -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И от страха на пол сел...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Не опишешь всё словами</a:t>
            </a:r>
          </a:p>
          <a:p>
            <a:r>
              <a:rPr lang="ru-RU" sz="2400" b="1">
                <a:solidFill>
                  <a:srgbClr val="C00000"/>
                </a:solidFill>
                <a:latin typeface="Arlekino"/>
              </a:rPr>
              <a:t>Вот очки. Смотрите сами!</a:t>
            </a:r>
            <a:endParaRPr lang="ru-RU" b="1">
              <a:solidFill>
                <a:srgbClr val="C00000"/>
              </a:solidFill>
              <a:latin typeface="Arlekin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 l="3302" t="7719" r="5699" b="4562"/>
          <a:stretch>
            <a:fillRect/>
          </a:stretch>
        </p:blipFill>
        <p:spPr bwMode="auto">
          <a:xfrm>
            <a:off x="0" y="420688"/>
            <a:ext cx="8831263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5061474" y="404609"/>
            <a:ext cx="305564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Пароход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8670925" y="512763"/>
            <a:ext cx="35210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Пароход построим сами!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Простынь будет парусами.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Две метелки - две трубы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Сразу встанут на дыбы.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Будет корпусом кровать.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Но сейчас нельзя нам спать,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Возьмем компас и тетрадь -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Курс нам надо рассчитать!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2"/>
          <p:cNvPicPr>
            <a:picLocks noChangeAspect="1"/>
          </p:cNvPicPr>
          <p:nvPr/>
        </p:nvPicPr>
        <p:blipFill>
          <a:blip r:embed="rId2"/>
          <a:srcRect l="11609" t="11754" r="11154" b="4562"/>
          <a:stretch>
            <a:fillRect/>
          </a:stretch>
        </p:blipFill>
        <p:spPr bwMode="auto">
          <a:xfrm>
            <a:off x="0" y="558800"/>
            <a:ext cx="74961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7678738" y="2501900"/>
            <a:ext cx="39925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Когда-то в древние века, </a:t>
            </a:r>
          </a:p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Был деревянным он всегда, </a:t>
            </a:r>
          </a:p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Под парусами плавал он, </a:t>
            </a:r>
          </a:p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И назывался …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7679154" y="559468"/>
            <a:ext cx="307648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Корабль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2"/>
          <p:cNvPicPr>
            <a:picLocks noChangeAspect="1"/>
          </p:cNvPicPr>
          <p:nvPr/>
        </p:nvPicPr>
        <p:blipFill>
          <a:blip r:embed="rId2"/>
          <a:srcRect l="16319" t="8948" r="15865" b="4736"/>
          <a:stretch>
            <a:fillRect/>
          </a:stretch>
        </p:blipFill>
        <p:spPr bwMode="auto">
          <a:xfrm>
            <a:off x="0" y="0"/>
            <a:ext cx="7624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8566200" y="573051"/>
            <a:ext cx="179728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Печь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7769225" y="2654300"/>
            <a:ext cx="34559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Валенки даёт овечка!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А в избе нас греет ...?!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"/>
          <p:cNvPicPr>
            <a:picLocks noChangeAspect="1"/>
          </p:cNvPicPr>
          <p:nvPr/>
        </p:nvPicPr>
        <p:blipFill>
          <a:blip r:embed="rId2"/>
          <a:srcRect l="11354" t="7895" r="11685" b="6841"/>
          <a:stretch>
            <a:fillRect/>
          </a:stretch>
        </p:blipFill>
        <p:spPr bwMode="auto">
          <a:xfrm>
            <a:off x="806450" y="0"/>
            <a:ext cx="4932363" cy="680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7235117" y="777588"/>
            <a:ext cx="289534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Ракета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7113588" y="2755900"/>
            <a:ext cx="39068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Если очень захотеть,</a:t>
            </a:r>
          </a:p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Можно в космос полететь.</a:t>
            </a:r>
          </a:p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Чтоб отправиться в полет,</a:t>
            </a:r>
          </a:p>
          <a:p>
            <a:r>
              <a:rPr lang="ru-RU" sz="2400" b="1">
                <a:solidFill>
                  <a:srgbClr val="7030A0"/>
                </a:solidFill>
                <a:latin typeface="Arlekino"/>
              </a:rPr>
              <a:t>Нужен нам не самолет.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2"/>
          <p:cNvPicPr>
            <a:picLocks noChangeAspect="1"/>
          </p:cNvPicPr>
          <p:nvPr/>
        </p:nvPicPr>
        <p:blipFill>
          <a:blip r:embed="rId2"/>
          <a:srcRect l="24998" t="17192" r="23676" b="11580"/>
          <a:stretch>
            <a:fillRect/>
          </a:stretch>
        </p:blipFill>
        <p:spPr bwMode="auto">
          <a:xfrm>
            <a:off x="439738" y="168275"/>
            <a:ext cx="6648450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8149383" y="789619"/>
            <a:ext cx="253466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Рыбка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7489825" y="2801938"/>
            <a:ext cx="4254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Рыбка рыбку догоняла,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Рыбка хвостиком виляла,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Ткнулась в брюшко -Догнала!</a:t>
            </a:r>
          </a:p>
          <a:p>
            <a:r>
              <a:rPr lang="ru-RU" sz="2400" b="1">
                <a:solidFill>
                  <a:srgbClr val="00B050"/>
                </a:solidFill>
                <a:latin typeface="Arlekino"/>
              </a:rPr>
              <a:t>- Эй, подружка! Как дела?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2"/>
          <p:cNvPicPr>
            <a:picLocks noChangeAspect="1"/>
          </p:cNvPicPr>
          <p:nvPr/>
        </p:nvPicPr>
        <p:blipFill>
          <a:blip r:embed="rId2"/>
          <a:srcRect l="13837" t="13333" r="12183" b="13333"/>
          <a:stretch>
            <a:fillRect/>
          </a:stretch>
        </p:blipFill>
        <p:spPr bwMode="auto">
          <a:xfrm>
            <a:off x="900113" y="42863"/>
            <a:ext cx="4829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6937528" y="789619"/>
            <a:ext cx="363490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Телевизор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773863" y="2730500"/>
            <a:ext cx="4518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Arlekino"/>
              </a:rPr>
              <a:t>Что же это за окно?</a:t>
            </a:r>
          </a:p>
          <a:p>
            <a:r>
              <a:rPr lang="ru-RU" sz="2400" b="1">
                <a:solidFill>
                  <a:srgbClr val="0070C0"/>
                </a:solidFill>
                <a:latin typeface="Arlekino"/>
              </a:rPr>
              <a:t>В нём мультфильмы и кино,</a:t>
            </a:r>
          </a:p>
          <a:p>
            <a:r>
              <a:rPr lang="ru-RU" sz="2400" b="1">
                <a:solidFill>
                  <a:srgbClr val="0070C0"/>
                </a:solidFill>
                <a:latin typeface="Arlekino"/>
              </a:rPr>
              <a:t>Зоопарк и карнавал…</a:t>
            </a:r>
          </a:p>
          <a:p>
            <a:r>
              <a:rPr lang="ru-RU" sz="2400" b="1">
                <a:solidFill>
                  <a:srgbClr val="0070C0"/>
                </a:solidFill>
                <a:latin typeface="Arlekino"/>
              </a:rPr>
              <a:t>Выбирай любой канал!</a:t>
            </a:r>
            <a:endParaRPr lang="ru-RU" b="1">
              <a:solidFill>
                <a:srgbClr val="0070C0"/>
              </a:solidFill>
              <a:latin typeface="Arleki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33388"/>
            <a:ext cx="11109325" cy="4475162"/>
          </a:xfrm>
        </p:spPr>
        <p:txBody>
          <a:bodyPr rtlCol="0" anchor="t"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Вершиной занимательных упражнений с палочками для начальной арифметики для дошкольников является решение головоломок. Такие головоломки отлично развивают логику, мышление, смекалку. Но прежде чем предложить ребенку такую сложную задачку, начнем с самого простого конструирования, постепенно приучая дошкольника к решению заданий более высокого класса. Если вы решите с детьми 5-7 лет сразу заняться головоломками, без подготовки, то потерпите неудачу, а ребенок зайдет в мыслительный тупик, что нехорошо для самооценки.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логического мышления.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уточнить знание геометрических фигур, упражнять в количественном и порядковом счете, сравнении фигур по величине, выкладывании из счетных палочек силуэтов геометрических фигур, предметов по образцу, по устной инструкции, по замыслу; учить решать логические задачи на построение и преобразование изображений геометрических фигур и предметов;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внимание, память, логическое мышление, мелкую моторику;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усидчивость, интерес к логическим задачам, стремление самостоятельно справиться с заданием, чувство радости от достигнутых результатов.</a:t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5013" y="4562475"/>
            <a:ext cx="1912937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560416" y="1487451"/>
            <a:ext cx="7071167" cy="1754326"/>
          </a:xfrm>
          <a:prstGeom prst="rect">
            <a:avLst/>
          </a:prstGeom>
          <a:noFill/>
          <a:scene3d>
            <a:camera prst="isometricOffAxis1Right"/>
            <a:lightRig rig="soft" dir="t">
              <a:rot lat="0" lon="0" rev="15600000"/>
            </a:lightRig>
          </a:scene3d>
          <a:sp3d>
            <a:bevelT prst="angle"/>
          </a:sp3d>
        </p:spPr>
        <p:txBody>
          <a:bodyPr wrap="none">
            <a:spAutoFit/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01095"/>
                </a:solidFill>
                <a:latin typeface="Arlekino" panose="02000400000000000000" pitchFamily="2" charset="0"/>
                <a:cs typeface="+mn-cs"/>
              </a:rPr>
              <a:t>Желаем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F01095"/>
                </a:solidFill>
                <a:latin typeface="Arlekino" panose="02000400000000000000" pitchFamily="2" charset="0"/>
                <a:cs typeface="+mn-cs"/>
              </a:rPr>
              <a:t>Творческих успехов!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2"/>
          <a:srcRect l="6863" t="5956" r="5534" b="3430"/>
          <a:stretch>
            <a:fillRect/>
          </a:stretch>
        </p:blipFill>
        <p:spPr bwMode="auto">
          <a:xfrm>
            <a:off x="0" y="0"/>
            <a:ext cx="583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4"/>
          <p:cNvPicPr>
            <a:picLocks noChangeAspect="1"/>
          </p:cNvPicPr>
          <p:nvPr/>
        </p:nvPicPr>
        <p:blipFill>
          <a:blip r:embed="rId3"/>
          <a:srcRect l="6758" t="4803" r="6876"/>
          <a:stretch>
            <a:fillRect/>
          </a:stretch>
        </p:blipFill>
        <p:spPr bwMode="auto">
          <a:xfrm>
            <a:off x="5811838" y="0"/>
            <a:ext cx="6380162" cy="66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 l="7388" t="5069" r="6320" b="4147"/>
          <a:stretch>
            <a:fillRect/>
          </a:stretch>
        </p:blipFill>
        <p:spPr bwMode="auto">
          <a:xfrm>
            <a:off x="0" y="0"/>
            <a:ext cx="5964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3"/>
          <a:srcRect l="6644" t="6140" r="6699"/>
          <a:stretch>
            <a:fillRect/>
          </a:stretch>
        </p:blipFill>
        <p:spPr bwMode="auto">
          <a:xfrm>
            <a:off x="5870575" y="0"/>
            <a:ext cx="6321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 l="6973" t="6140" r="6696"/>
          <a:stretch>
            <a:fillRect/>
          </a:stretch>
        </p:blipFill>
        <p:spPr bwMode="auto">
          <a:xfrm>
            <a:off x="0" y="0"/>
            <a:ext cx="6243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4"/>
          <p:cNvPicPr>
            <a:picLocks noChangeAspect="1"/>
          </p:cNvPicPr>
          <p:nvPr/>
        </p:nvPicPr>
        <p:blipFill>
          <a:blip r:embed="rId3"/>
          <a:srcRect l="6425" t="4543" r="6255" b="3772"/>
          <a:stretch>
            <a:fillRect/>
          </a:stretch>
        </p:blipFill>
        <p:spPr bwMode="auto">
          <a:xfrm>
            <a:off x="6216650" y="0"/>
            <a:ext cx="5957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 l="6932" t="6667" r="6821"/>
          <a:stretch>
            <a:fillRect/>
          </a:stretch>
        </p:blipFill>
        <p:spPr bwMode="auto">
          <a:xfrm>
            <a:off x="0" y="0"/>
            <a:ext cx="620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/>
          </p:cNvPicPr>
          <p:nvPr/>
        </p:nvPicPr>
        <p:blipFill>
          <a:blip r:embed="rId3"/>
          <a:srcRect l="6509" t="5791" r="6058"/>
          <a:stretch>
            <a:fillRect/>
          </a:stretch>
        </p:blipFill>
        <p:spPr bwMode="auto">
          <a:xfrm>
            <a:off x="6208713" y="0"/>
            <a:ext cx="5983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/>
          <p:cNvPicPr>
            <a:picLocks noChangeAspect="1"/>
          </p:cNvPicPr>
          <p:nvPr/>
        </p:nvPicPr>
        <p:blipFill>
          <a:blip r:embed="rId2"/>
          <a:srcRect l="6825" t="5869" r="7126" b="4491"/>
          <a:stretch>
            <a:fillRect/>
          </a:stretch>
        </p:blipFill>
        <p:spPr bwMode="auto">
          <a:xfrm>
            <a:off x="0" y="0"/>
            <a:ext cx="590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/>
          <p:cNvPicPr>
            <a:picLocks noChangeAspect="1"/>
          </p:cNvPicPr>
          <p:nvPr/>
        </p:nvPicPr>
        <p:blipFill>
          <a:blip r:embed="rId3"/>
          <a:srcRect l="6560" t="5827" r="6628" b="4361"/>
          <a:stretch>
            <a:fillRect/>
          </a:stretch>
        </p:blipFill>
        <p:spPr bwMode="auto">
          <a:xfrm>
            <a:off x="5907088" y="0"/>
            <a:ext cx="6284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/>
          <p:cNvPicPr>
            <a:picLocks noChangeAspect="1"/>
          </p:cNvPicPr>
          <p:nvPr/>
        </p:nvPicPr>
        <p:blipFill>
          <a:blip r:embed="rId2"/>
          <a:srcRect l="26114" r="21072"/>
          <a:stretch>
            <a:fillRect/>
          </a:stretch>
        </p:blipFill>
        <p:spPr bwMode="auto">
          <a:xfrm>
            <a:off x="0" y="0"/>
            <a:ext cx="5126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6400800" y="2128838"/>
            <a:ext cx="532923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50"/>
                </a:solidFill>
                <a:latin typeface="Arlekino"/>
              </a:rPr>
              <a:t>В нем живет моя родня, </a:t>
            </a:r>
          </a:p>
          <a:p>
            <a:r>
              <a:rPr lang="ru-RU" sz="2800" b="1">
                <a:solidFill>
                  <a:srgbClr val="00B050"/>
                </a:solidFill>
                <a:latin typeface="Arlekino"/>
              </a:rPr>
              <a:t>Мне без нее не жить ни дня. </a:t>
            </a:r>
          </a:p>
          <a:p>
            <a:r>
              <a:rPr lang="ru-RU" sz="2800" b="1">
                <a:solidFill>
                  <a:srgbClr val="00B050"/>
                </a:solidFill>
                <a:latin typeface="Arlekino"/>
              </a:rPr>
              <a:t>В него стремлюсь всегда и всюду, </a:t>
            </a:r>
          </a:p>
          <a:p>
            <a:r>
              <a:rPr lang="ru-RU" sz="2800" b="1">
                <a:solidFill>
                  <a:srgbClr val="00B050"/>
                </a:solidFill>
                <a:latin typeface="Arlekino"/>
              </a:rPr>
              <a:t>К нему дорогу не забуду. </a:t>
            </a:r>
          </a:p>
          <a:p>
            <a:r>
              <a:rPr lang="ru-RU" sz="2800" b="1">
                <a:solidFill>
                  <a:srgbClr val="00B050"/>
                </a:solidFill>
                <a:latin typeface="Arlekino"/>
              </a:rPr>
              <a:t>Я без него дышу с трудом, </a:t>
            </a:r>
          </a:p>
          <a:p>
            <a:r>
              <a:rPr lang="ru-RU" sz="2800" b="1">
                <a:solidFill>
                  <a:srgbClr val="00B050"/>
                </a:solidFill>
                <a:latin typeface="Arlekino"/>
              </a:rPr>
              <a:t>Мой кров, родимый, тёплый …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5209952" y="416095"/>
            <a:ext cx="185659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Дом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2"/>
          <p:cNvPicPr>
            <a:picLocks noChangeAspect="1"/>
          </p:cNvPicPr>
          <p:nvPr/>
        </p:nvPicPr>
        <p:blipFill>
          <a:blip r:embed="rId2"/>
          <a:srcRect l="13345" r="15865"/>
          <a:stretch>
            <a:fillRect/>
          </a:stretch>
        </p:blipFill>
        <p:spPr bwMode="auto">
          <a:xfrm>
            <a:off x="265113" y="0"/>
            <a:ext cx="686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721264" y="585083"/>
            <a:ext cx="274947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/>
                <a:solidFill>
                  <a:schemeClr val="accent4"/>
                </a:solidFill>
                <a:latin typeface="Arlekino" panose="02000400000000000000" pitchFamily="2" charset="0"/>
                <a:cs typeface="+mn-cs"/>
              </a:rPr>
              <a:t>Качели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7959725" y="1600200"/>
            <a:ext cx="39671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Ах, качели! Ах, качели!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Подхватили, полетели,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Оторвали от земли,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Прямо в небо унесли!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Перехватывает дух,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Сердце замирает,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Вверх - ух! Вниз - ух!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Всё в глазах мелькает!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Я лечу! Я лечу!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И кричу, и хохочу!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Посильнее раскачаюсь,</a:t>
            </a:r>
          </a:p>
          <a:p>
            <a:r>
              <a:rPr lang="ru-RU" sz="2400" b="1">
                <a:solidFill>
                  <a:srgbClr val="002060"/>
                </a:solidFill>
                <a:latin typeface="Arlekino"/>
              </a:rPr>
              <a:t>Прямо в небо улечу!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149</TotalTime>
  <Words>439</Words>
  <Application>Microsoft Office PowerPoint</Application>
  <PresentationFormat>Произвольный</PresentationFormat>
  <Paragraphs>81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Calibri Light</vt:lpstr>
      <vt:lpstr>Arlekino</vt:lpstr>
      <vt:lpstr>Times New Roman</vt:lpstr>
      <vt:lpstr>Тема Office</vt:lpstr>
      <vt:lpstr>Муниципальное дошкольное образовательное учреждение Центр развития ребёнка детский сад «Сказка» п. Ивня</vt:lpstr>
      <vt:lpstr>Вершиной занимательных упражнений с палочками для начальной арифметики для дошкольников является решение головоломок. Такие головоломки отлично развивают логику, мышление, смекалку. Но прежде чем предложить ребенку такую сложную задачку, начнем с самого простого конструирования, постепенно приучая дошкольника к решению заданий более высокого класса. Если вы решите с детьми 5-7 лет сразу заняться головоломками, без подготовки, то потерпите неудачу, а ребенок зайдет в мыслительный тупик, что нехорошо для самооценки.  Цель: развитие логического мышления. Задачи: - уточнить знание геометрических фигур, упражнять в количественном и порядковом счете, сравнении фигур по величине, выкладывании из счетных палочек силуэтов геометрических фигур, предметов по образцу, по устной инструкции, по замыслу; учить решать логические задачи на построение и преобразование изображений геометрических фигур и предметов; - развивать внимание, память, логическое мышление, мелкую моторику; - воспитывать усидчивость, интерес к логическим задачам, стремление самостоятельно справиться с заданием, чувство радости от достигнутых результатов.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Центр развития ребёнка детский сад «Сказка»</dc:title>
  <dc:creator>Татьяна Малахова</dc:creator>
  <cp:lastModifiedBy>55555</cp:lastModifiedBy>
  <cp:revision>15</cp:revision>
  <dcterms:created xsi:type="dcterms:W3CDTF">2021-03-19T21:12:57Z</dcterms:created>
  <dcterms:modified xsi:type="dcterms:W3CDTF">2021-03-24T08:06:16Z</dcterms:modified>
</cp:coreProperties>
</file>