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2" r:id="rId7"/>
    <p:sldId id="270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BEB25-C7DB-458F-9959-570B082F18BA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E9CD-E974-4156-9888-AD2CB5C3F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BEB25-C7DB-458F-9959-570B082F18BA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E9CD-E974-4156-9888-AD2CB5C3F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BEB25-C7DB-458F-9959-570B082F18BA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E9CD-E974-4156-9888-AD2CB5C3F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BEB25-C7DB-458F-9959-570B082F18BA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E9CD-E974-4156-9888-AD2CB5C3F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BEB25-C7DB-458F-9959-570B082F18BA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E9CD-E974-4156-9888-AD2CB5C3F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BEB25-C7DB-458F-9959-570B082F18BA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E9CD-E974-4156-9888-AD2CB5C3F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BEB25-C7DB-458F-9959-570B082F18BA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E9CD-E974-4156-9888-AD2CB5C3F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BEB25-C7DB-458F-9959-570B082F18BA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E9CD-E974-4156-9888-AD2CB5C3F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BEB25-C7DB-458F-9959-570B082F18BA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E9CD-E974-4156-9888-AD2CB5C3F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BEB25-C7DB-458F-9959-570B082F18BA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E9CD-E974-4156-9888-AD2CB5C3F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3BEB25-C7DB-458F-9959-570B082F18BA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31E9CD-E974-4156-9888-AD2CB5C3FA4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3BEB25-C7DB-458F-9959-570B082F18BA}" type="datetimeFigureOut">
              <a:rPr lang="ru-RU" smtClean="0"/>
              <a:t>22.03.2021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31E9CD-E974-4156-9888-AD2CB5C3FA4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jpeg"/><Relationship Id="rId5" Type="http://schemas.openxmlformats.org/officeDocument/2006/relationships/image" Target="../media/image9.gif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8.jpeg"/><Relationship Id="rId7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7.gif"/><Relationship Id="rId5" Type="http://schemas.openxmlformats.org/officeDocument/2006/relationships/image" Target="../media/image16.jpeg"/><Relationship Id="rId4" Type="http://schemas.openxmlformats.org/officeDocument/2006/relationships/image" Target="../media/image15.png"/><Relationship Id="rId9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8.jpeg"/><Relationship Id="rId7" Type="http://schemas.openxmlformats.org/officeDocument/2006/relationships/image" Target="../media/image20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6.jpeg"/><Relationship Id="rId9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8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gif"/><Relationship Id="rId3" Type="http://schemas.openxmlformats.org/officeDocument/2006/relationships/image" Target="../media/image10.jpeg"/><Relationship Id="rId7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Relationship Id="rId9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логопеды практика\шаблоныь\slgg2017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71736" y="1071546"/>
            <a:ext cx="6200764" cy="2314590"/>
          </a:xfrm>
        </p:spPr>
        <p:txBody>
          <a:bodyPr/>
          <a:lstStyle/>
          <a:p>
            <a:r>
              <a:rPr lang="ru-RU" b="1" i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Логопедическая сказка в артикуляционной гимнастике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ru-RU" sz="2400" dirty="0">
                <a:solidFill>
                  <a:srgbClr val="7030A0"/>
                </a:solidFill>
              </a:rPr>
              <a:t>Подготовила </a:t>
            </a:r>
          </a:p>
          <a:p>
            <a:pPr algn="r"/>
            <a:r>
              <a:rPr lang="ru-RU" sz="2400" dirty="0" err="1">
                <a:solidFill>
                  <a:srgbClr val="7030A0"/>
                </a:solidFill>
              </a:rPr>
              <a:t>Горяинова</a:t>
            </a:r>
            <a:r>
              <a:rPr lang="ru-RU" sz="2400" dirty="0">
                <a:solidFill>
                  <a:srgbClr val="7030A0"/>
                </a:solidFill>
              </a:rPr>
              <a:t> О.В.</a:t>
            </a:r>
          </a:p>
          <a:p>
            <a:pPr algn="r"/>
            <a:r>
              <a:rPr lang="ru-RU" sz="2400" dirty="0">
                <a:solidFill>
                  <a:srgbClr val="7030A0"/>
                </a:solidFill>
              </a:rPr>
              <a:t>учитель-логопед </a:t>
            </a:r>
          </a:p>
          <a:p>
            <a:pPr algn="r"/>
            <a:r>
              <a:rPr lang="ru-RU" sz="2400" dirty="0">
                <a:solidFill>
                  <a:srgbClr val="7030A0"/>
                </a:solidFill>
              </a:rPr>
              <a:t>МДОУ ЦРР- </a:t>
            </a:r>
            <a:r>
              <a:rPr lang="ru-RU" sz="2400" dirty="0" err="1">
                <a:solidFill>
                  <a:srgbClr val="7030A0"/>
                </a:solidFill>
              </a:rPr>
              <a:t>д</a:t>
            </a:r>
            <a:r>
              <a:rPr lang="ru-RU" sz="2400" dirty="0">
                <a:solidFill>
                  <a:srgbClr val="7030A0"/>
                </a:solidFill>
              </a:rPr>
              <a:t>/с «Сказка» п. Ивня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54560"/>
          </a:xfrm>
        </p:spPr>
        <p:txBody>
          <a:bodyPr>
            <a:normAutofit/>
          </a:bodyPr>
          <a:lstStyle/>
          <a:p>
            <a:br>
              <a:rPr lang="ru-RU" dirty="0"/>
            </a:br>
            <a:endParaRPr lang="ru-RU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Picture 2" descr="http://900igr.net/datas/skazki-i-igry/Teremok-2.files/0001-001-Skazka-Terem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285860"/>
            <a:ext cx="3880783" cy="3286148"/>
          </a:xfrm>
          <a:prstGeom prst="rect">
            <a:avLst/>
          </a:prstGeom>
          <a:noFill/>
        </p:spPr>
      </p:pic>
      <p:pic>
        <p:nvPicPr>
          <p:cNvPr id="23554" name="Picture 2" descr="15948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500042"/>
            <a:ext cx="200660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7" descr="берёза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866"/>
          <a:stretch>
            <a:fillRect/>
          </a:stretch>
        </p:blipFill>
        <p:spPr bwMode="auto">
          <a:xfrm>
            <a:off x="0" y="1714488"/>
            <a:ext cx="2092325" cy="3657600"/>
          </a:xfrm>
          <a:prstGeom prst="rect">
            <a:avLst/>
          </a:prstGeom>
          <a:noFill/>
        </p:spPr>
      </p:pic>
      <p:pic>
        <p:nvPicPr>
          <p:cNvPr id="13" name="Picture 7" descr="берёза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866"/>
          <a:stretch>
            <a:fillRect/>
          </a:stretch>
        </p:blipFill>
        <p:spPr bwMode="auto">
          <a:xfrm>
            <a:off x="7051675" y="357166"/>
            <a:ext cx="2092325" cy="3657600"/>
          </a:xfrm>
          <a:prstGeom prst="rect">
            <a:avLst/>
          </a:prstGeom>
          <a:noFill/>
        </p:spPr>
      </p:pic>
      <p:pic>
        <p:nvPicPr>
          <p:cNvPr id="14" name="Picture 1" descr="jiv194"/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4572008"/>
            <a:ext cx="2811377" cy="2000264"/>
          </a:xfrm>
          <a:prstGeom prst="rect">
            <a:avLst/>
          </a:prstGeom>
          <a:noFill/>
        </p:spPr>
      </p:pic>
      <p:pic>
        <p:nvPicPr>
          <p:cNvPr id="15" name="Picture 4" descr="https://encrypted-tbn0.gstatic.com/images?q=tbn:ANd9GcTuZh0Gc5wER_O4GhzavMFG-HCGlxuhOFVc1aggrxxpC9NQ1I3k_g"/>
          <p:cNvPicPr>
            <a:picLocks noChangeAspect="1" noChangeArrowheads="1"/>
          </p:cNvPicPr>
          <p:nvPr/>
        </p:nvPicPr>
        <p:blipFill>
          <a:blip r:embed="rId6"/>
          <a:srcRect l="6798" t="3817" r="4833" b="4579"/>
          <a:stretch>
            <a:fillRect/>
          </a:stretch>
        </p:blipFill>
        <p:spPr bwMode="auto">
          <a:xfrm>
            <a:off x="1714480" y="4572008"/>
            <a:ext cx="1625215" cy="2000264"/>
          </a:xfrm>
          <a:prstGeom prst="roundRect">
            <a:avLst/>
          </a:prstGeom>
          <a:noFill/>
        </p:spPr>
      </p:pic>
    </p:spTree>
  </p:cSld>
  <p:clrMapOvr>
    <a:masterClrMapping/>
  </p:clrMapOvr>
  <p:transition spd="med">
    <p:wipe dir="d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54560"/>
          </a:xfrm>
        </p:spPr>
        <p:txBody>
          <a:bodyPr>
            <a:normAutofit/>
          </a:bodyPr>
          <a:lstStyle/>
          <a:p>
            <a:br>
              <a:rPr lang="ru-RU" dirty="0"/>
            </a:br>
            <a:endParaRPr lang="ru-RU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Picture 2" descr="http://900igr.net/datas/skazki-i-igry/Teremok-2.files/0001-001-Skazka-Terem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285860"/>
            <a:ext cx="3880783" cy="3286148"/>
          </a:xfrm>
          <a:prstGeom prst="rect">
            <a:avLst/>
          </a:prstGeom>
          <a:noFill/>
        </p:spPr>
      </p:pic>
      <p:pic>
        <p:nvPicPr>
          <p:cNvPr id="23554" name="Picture 2" descr="15948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357166"/>
            <a:ext cx="200660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7" name="Picture 2" descr="64f10b06005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4857760"/>
            <a:ext cx="758818" cy="857437"/>
          </a:xfrm>
          <a:prstGeom prst="rect">
            <a:avLst/>
          </a:prstGeom>
          <a:noFill/>
        </p:spPr>
      </p:pic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79" name="Picture 6" descr="рыжик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8" y="4714884"/>
            <a:ext cx="1139825" cy="1422400"/>
          </a:xfrm>
          <a:prstGeom prst="rect">
            <a:avLst/>
          </a:prstGeom>
          <a:noFill/>
        </p:spPr>
      </p:pic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1" name="Picture 5" descr="p15"/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14744" y="5429264"/>
            <a:ext cx="1476375" cy="1108075"/>
          </a:xfrm>
          <a:prstGeom prst="rect">
            <a:avLst/>
          </a:prstGeom>
          <a:noFill/>
        </p:spPr>
      </p:pic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3" name="Picture 7" descr="берёза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866"/>
          <a:stretch>
            <a:fillRect/>
          </a:stretch>
        </p:blipFill>
        <p:spPr bwMode="auto">
          <a:xfrm>
            <a:off x="0" y="1714488"/>
            <a:ext cx="2092325" cy="3657600"/>
          </a:xfrm>
          <a:prstGeom prst="rect">
            <a:avLst/>
          </a:prstGeom>
          <a:noFill/>
        </p:spPr>
      </p:pic>
      <p:pic>
        <p:nvPicPr>
          <p:cNvPr id="20" name="Picture 7" descr="берёза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866"/>
          <a:stretch>
            <a:fillRect/>
          </a:stretch>
        </p:blipFill>
        <p:spPr bwMode="auto">
          <a:xfrm>
            <a:off x="7051675" y="0"/>
            <a:ext cx="2092325" cy="3657600"/>
          </a:xfrm>
          <a:prstGeom prst="rect">
            <a:avLst/>
          </a:prstGeom>
          <a:noFill/>
        </p:spPr>
      </p:pic>
      <p:pic>
        <p:nvPicPr>
          <p:cNvPr id="21" name="Picture 1" descr="jiv19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332623" y="4572008"/>
            <a:ext cx="2811377" cy="2000264"/>
          </a:xfrm>
          <a:prstGeom prst="rect">
            <a:avLst/>
          </a:prstGeom>
          <a:noFill/>
        </p:spPr>
      </p:pic>
      <p:pic>
        <p:nvPicPr>
          <p:cNvPr id="22" name="Picture 4" descr="https://encrypted-tbn0.gstatic.com/images?q=tbn:ANd9GcTuZh0Gc5wER_O4GhzavMFG-HCGlxuhOFVc1aggrxxpC9NQ1I3k_g"/>
          <p:cNvPicPr>
            <a:picLocks noChangeAspect="1" noChangeArrowheads="1"/>
          </p:cNvPicPr>
          <p:nvPr/>
        </p:nvPicPr>
        <p:blipFill>
          <a:blip r:embed="rId9"/>
          <a:srcRect l="6798" t="3817" r="4833" b="4579"/>
          <a:stretch>
            <a:fillRect/>
          </a:stretch>
        </p:blipFill>
        <p:spPr bwMode="auto">
          <a:xfrm>
            <a:off x="1357290" y="4643446"/>
            <a:ext cx="1625215" cy="2000264"/>
          </a:xfrm>
          <a:prstGeom prst="roundRect">
            <a:avLst/>
          </a:prstGeom>
          <a:noFill/>
        </p:spPr>
      </p:pic>
    </p:spTree>
  </p:cSld>
  <p:clrMapOvr>
    <a:masterClrMapping/>
  </p:clrMapOvr>
  <p:transition spd="med">
    <p:wipe dir="d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54560"/>
          </a:xfrm>
        </p:spPr>
        <p:txBody>
          <a:bodyPr>
            <a:normAutofit/>
          </a:bodyPr>
          <a:lstStyle/>
          <a:p>
            <a:br>
              <a:rPr lang="ru-RU" dirty="0"/>
            </a:br>
            <a:endParaRPr lang="ru-RU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Picture 2" descr="http://900igr.net/datas/skazki-i-igry/Teremok-2.files/0001-001-Skazka-Terem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1285860"/>
            <a:ext cx="3880783" cy="3286148"/>
          </a:xfrm>
          <a:prstGeom prst="rect">
            <a:avLst/>
          </a:prstGeom>
          <a:noFill/>
        </p:spPr>
      </p:pic>
      <p:pic>
        <p:nvPicPr>
          <p:cNvPr id="23554" name="Picture 2" descr="15948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357166"/>
            <a:ext cx="200660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4583" name="Picture 7" descr="берёза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866"/>
          <a:stretch>
            <a:fillRect/>
          </a:stretch>
        </p:blipFill>
        <p:spPr bwMode="auto">
          <a:xfrm>
            <a:off x="0" y="1714488"/>
            <a:ext cx="2092325" cy="3657600"/>
          </a:xfrm>
          <a:prstGeom prst="rect">
            <a:avLst/>
          </a:prstGeom>
          <a:noFill/>
        </p:spPr>
      </p:pic>
      <p:pic>
        <p:nvPicPr>
          <p:cNvPr id="20" name="Picture 7" descr="берёза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866"/>
          <a:stretch>
            <a:fillRect/>
          </a:stretch>
        </p:blipFill>
        <p:spPr bwMode="auto">
          <a:xfrm>
            <a:off x="7051675" y="0"/>
            <a:ext cx="2092325" cy="3657600"/>
          </a:xfrm>
          <a:prstGeom prst="rect">
            <a:avLst/>
          </a:prstGeom>
          <a:noFill/>
        </p:spPr>
      </p:pic>
      <p:pic>
        <p:nvPicPr>
          <p:cNvPr id="17" name="Picture 8" descr="фото4 0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500694" y="5500702"/>
            <a:ext cx="1012821" cy="871472"/>
          </a:xfrm>
          <a:prstGeom prst="rect">
            <a:avLst/>
          </a:prstGeom>
          <a:noFill/>
        </p:spPr>
      </p:pic>
      <p:pic>
        <p:nvPicPr>
          <p:cNvPr id="18" name="Picture 8" descr="фото4 001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1802" y="5715016"/>
            <a:ext cx="727069" cy="625600"/>
          </a:xfrm>
          <a:prstGeom prst="rect">
            <a:avLst/>
          </a:prstGeom>
          <a:noFill/>
        </p:spPr>
      </p:pic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5601" name="Picture 1" descr="бочка"/>
          <p:cNvPicPr>
            <a:picLocks noChangeAspect="1" noChangeArrowheads="1"/>
          </p:cNvPicPr>
          <p:nvPr/>
        </p:nvPicPr>
        <p:blipFill>
          <a:blip r:embed="rId7">
            <a:lum contrast="6000"/>
          </a:blip>
          <a:srcRect/>
          <a:stretch>
            <a:fillRect/>
          </a:stretch>
        </p:blipFill>
        <p:spPr bwMode="auto">
          <a:xfrm>
            <a:off x="4000496" y="4500570"/>
            <a:ext cx="1373190" cy="1615645"/>
          </a:xfrm>
          <a:prstGeom prst="rect">
            <a:avLst/>
          </a:prstGeom>
          <a:noFill/>
        </p:spPr>
      </p:pic>
      <p:pic>
        <p:nvPicPr>
          <p:cNvPr id="21" name="Picture 1" descr="jiv19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332623" y="4429132"/>
            <a:ext cx="2811377" cy="2000264"/>
          </a:xfrm>
          <a:prstGeom prst="rect">
            <a:avLst/>
          </a:prstGeom>
          <a:noFill/>
        </p:spPr>
      </p:pic>
      <p:pic>
        <p:nvPicPr>
          <p:cNvPr id="25604" name="Picture 4" descr="https://encrypted-tbn0.gstatic.com/images?q=tbn:ANd9GcTuZh0Gc5wER_O4GhzavMFG-HCGlxuhOFVc1aggrxxpC9NQ1I3k_g"/>
          <p:cNvPicPr>
            <a:picLocks noChangeAspect="1" noChangeArrowheads="1"/>
          </p:cNvPicPr>
          <p:nvPr/>
        </p:nvPicPr>
        <p:blipFill>
          <a:blip r:embed="rId9"/>
          <a:srcRect l="6798" t="3817" r="4833" b="4579"/>
          <a:stretch>
            <a:fillRect/>
          </a:stretch>
        </p:blipFill>
        <p:spPr bwMode="auto">
          <a:xfrm>
            <a:off x="1357290" y="4643446"/>
            <a:ext cx="1625215" cy="2000264"/>
          </a:xfrm>
          <a:prstGeom prst="roundRect">
            <a:avLst/>
          </a:prstGeom>
          <a:noFill/>
        </p:spPr>
      </p:pic>
    </p:spTree>
  </p:cSld>
  <p:clrMapOvr>
    <a:masterClrMapping/>
  </p:clrMapOvr>
  <p:transition spd="med">
    <p:wipe dir="d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E:\логопеды практика\шаблоныь\23-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04788"/>
            <a:ext cx="9753600" cy="72675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2984"/>
            <a:ext cx="8229600" cy="3786214"/>
          </a:xfrm>
        </p:spPr>
        <p:txBody>
          <a:bodyPr>
            <a:normAutofit/>
          </a:bodyPr>
          <a:lstStyle/>
          <a:p>
            <a:br>
              <a:rPr lang="ru-RU" dirty="0"/>
            </a:br>
            <a:endParaRPr lang="ru-RU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458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571472" y="2664218"/>
            <a:ext cx="8072494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5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Спасибо</a:t>
            </a:r>
            <a:r>
              <a:rPr kumimoji="0" lang="ru-RU" sz="54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за внимание!</a:t>
            </a:r>
            <a:endParaRPr kumimoji="0" lang="ru-RU" sz="5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ransition spd="med">
    <p:wipe dir="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E:\логопеды практика\шаблоныь\23-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04800" y="-204788"/>
            <a:ext cx="9753600" cy="72675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24" y="1071546"/>
            <a:ext cx="7915276" cy="4500594"/>
          </a:xfrm>
        </p:spPr>
        <p:txBody>
          <a:bodyPr>
            <a:normAutofit fontScale="90000"/>
          </a:bodyPr>
          <a:lstStyle/>
          <a:p>
            <a:r>
              <a:rPr lang="ru-RU" sz="3100" i="1" dirty="0"/>
              <a:t>Цели</a:t>
            </a:r>
            <a:r>
              <a:rPr lang="ru-RU" sz="3100" dirty="0"/>
              <a:t>: </a:t>
            </a:r>
            <a:br>
              <a:rPr lang="ru-RU" sz="3100" dirty="0"/>
            </a:br>
            <a:r>
              <a:rPr lang="ru-RU" sz="3100" dirty="0"/>
              <a:t>1. Развивать подвижность языка, укреплять его мускулатуру;</a:t>
            </a:r>
            <a:br>
              <a:rPr lang="ru-RU" sz="3100" dirty="0"/>
            </a:br>
            <a:r>
              <a:rPr lang="ru-RU" sz="3100" dirty="0"/>
              <a:t>2. Научиться попеременно напрягать и расслаблять мышцы языка;</a:t>
            </a:r>
            <a:br>
              <a:rPr lang="ru-RU" sz="3100" dirty="0"/>
            </a:br>
            <a:r>
              <a:rPr lang="ru-RU" sz="3100" dirty="0"/>
              <a:t>3. Развивать мышечную силу и подвижность губ;</a:t>
            </a:r>
            <a:br>
              <a:rPr lang="ru-RU" sz="3100" dirty="0"/>
            </a:br>
            <a:r>
              <a:rPr lang="ru-RU" sz="3100" dirty="0"/>
              <a:t>4. Способствовать растяжке подъязычной связки (уздечки), если она укорочена;</a:t>
            </a:r>
            <a:br>
              <a:rPr lang="ru-RU" sz="3100" dirty="0"/>
            </a:br>
            <a:r>
              <a:rPr lang="ru-RU" sz="3100" dirty="0"/>
              <a:t>5. Преодолевать </a:t>
            </a:r>
            <a:r>
              <a:rPr lang="ru-RU" sz="3100" dirty="0" err="1"/>
              <a:t>спастичность</a:t>
            </a:r>
            <a:r>
              <a:rPr lang="ru-RU" sz="3100" dirty="0"/>
              <a:t> языка путем релаксации.</a:t>
            </a:r>
            <a:br>
              <a:rPr lang="ru-RU" dirty="0"/>
            </a:br>
            <a:endParaRPr lang="ru-RU" b="1" i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E:\логопеды практика\шаблоныь\23-3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85784" y="0"/>
            <a:ext cx="9753600" cy="7267576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4654560"/>
          </a:xfrm>
        </p:spPr>
        <p:txBody>
          <a:bodyPr>
            <a:normAutofit fontScale="90000"/>
          </a:bodyPr>
          <a:lstStyle/>
          <a:p>
            <a:r>
              <a:rPr lang="ru-RU" sz="3600" i="1" dirty="0"/>
              <a:t>Задачи:</a:t>
            </a:r>
            <a:br>
              <a:rPr lang="ru-RU" sz="3600" dirty="0"/>
            </a:br>
            <a:r>
              <a:rPr lang="ru-RU" sz="3600" dirty="0"/>
              <a:t>1. Развитие произвольного внимания, зрительной памяти, чувства ритма, тонкой моторики;</a:t>
            </a:r>
            <a:br>
              <a:rPr lang="ru-RU" sz="3600" dirty="0"/>
            </a:br>
            <a:r>
              <a:rPr lang="ru-RU" sz="3600" dirty="0"/>
              <a:t>2. Развитие интереса к народному творчеству;</a:t>
            </a:r>
            <a:br>
              <a:rPr lang="ru-RU" sz="3600" dirty="0"/>
            </a:br>
            <a:r>
              <a:rPr lang="ru-RU" sz="3600" dirty="0"/>
              <a:t>3. Обогащение активного словаря</a:t>
            </a:r>
            <a:r>
              <a:rPr lang="ru-RU" dirty="0"/>
              <a:t>.</a:t>
            </a:r>
            <a:br>
              <a:rPr lang="ru-RU" dirty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E:\логопеды практика\шаблоныь\92855991_large_1442302_e5653f4307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54560"/>
          </a:xfrm>
        </p:spPr>
        <p:txBody>
          <a:bodyPr>
            <a:normAutofit/>
          </a:bodyPr>
          <a:lstStyle/>
          <a:p>
            <a:br>
              <a:rPr lang="ru-RU" dirty="0"/>
            </a:br>
            <a:endParaRPr lang="ru-RU" dirty="0"/>
          </a:p>
        </p:txBody>
      </p:sp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09" name="Picture 1" descr="butterfly4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76663">
            <a:off x="2444966" y="2429028"/>
            <a:ext cx="1368425" cy="1227138"/>
          </a:xfrm>
          <a:prstGeom prst="rect">
            <a:avLst/>
          </a:prstGeom>
          <a:noFill/>
        </p:spPr>
      </p:pic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1" name="Picture 3" descr="butterfly4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9254877">
            <a:off x="3919847" y="509944"/>
            <a:ext cx="1368425" cy="1227138"/>
          </a:xfrm>
          <a:prstGeom prst="rect">
            <a:avLst/>
          </a:prstGeom>
          <a:noFill/>
        </p:spPr>
      </p:pic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3" name="Picture 5" descr="butterfly4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76663">
            <a:off x="4445230" y="3429161"/>
            <a:ext cx="1368425" cy="1227138"/>
          </a:xfrm>
          <a:prstGeom prst="rect">
            <a:avLst/>
          </a:prstGeom>
          <a:noFill/>
        </p:spPr>
      </p:pic>
      <p:sp>
        <p:nvSpPr>
          <p:cNvPr id="1741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7415" name="Picture 7" descr="butterfly4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6434376">
            <a:off x="5832426" y="1396713"/>
            <a:ext cx="1368425" cy="122713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 descr="E:\логопеды практика\шаблоныь\92855991_large_1442302_e5653f43074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54560"/>
          </a:xfrm>
        </p:spPr>
        <p:txBody>
          <a:bodyPr>
            <a:normAutofit/>
          </a:bodyPr>
          <a:lstStyle/>
          <a:p>
            <a:br>
              <a:rPr lang="ru-RU" dirty="0"/>
            </a:br>
            <a:endParaRPr lang="ru-RU" dirty="0"/>
          </a:p>
        </p:txBody>
      </p:sp>
      <p:pic>
        <p:nvPicPr>
          <p:cNvPr id="3074" name="Picture 2" descr="http://900igr.net/datas/skazki-i-igry/Teremok-2.files/0001-001-Skazka-Teremo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152900" y="2857496"/>
            <a:ext cx="4991100" cy="3743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54560"/>
          </a:xfrm>
        </p:spPr>
        <p:txBody>
          <a:bodyPr>
            <a:normAutofit/>
          </a:bodyPr>
          <a:lstStyle/>
          <a:p>
            <a:br>
              <a:rPr lang="ru-RU" dirty="0"/>
            </a:br>
            <a:endParaRPr lang="ru-RU" dirty="0"/>
          </a:p>
        </p:txBody>
      </p:sp>
      <p:pic>
        <p:nvPicPr>
          <p:cNvPr id="3074" name="Picture 2" descr="http://900igr.net/datas/skazki-i-igry/Teremok-2.files/0001-001-Skazka-Terem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500042"/>
            <a:ext cx="3619525" cy="3064920"/>
          </a:xfrm>
          <a:prstGeom prst="rect">
            <a:avLst/>
          </a:prstGeom>
          <a:noFill/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7" name="Picture 7" descr="берёза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866"/>
          <a:stretch>
            <a:fillRect/>
          </a:stretch>
        </p:blipFill>
        <p:spPr bwMode="auto">
          <a:xfrm>
            <a:off x="428596" y="2786058"/>
            <a:ext cx="1471176" cy="2571768"/>
          </a:xfrm>
          <a:prstGeom prst="rect">
            <a:avLst/>
          </a:prstGeom>
          <a:noFill/>
        </p:spPr>
      </p:pic>
      <p:pic>
        <p:nvPicPr>
          <p:cNvPr id="8" name="Picture 7" descr="берёза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866"/>
          <a:stretch>
            <a:fillRect/>
          </a:stretch>
        </p:blipFill>
        <p:spPr bwMode="auto">
          <a:xfrm>
            <a:off x="7215206" y="1000108"/>
            <a:ext cx="1471176" cy="2571768"/>
          </a:xfrm>
          <a:prstGeom prst="rect">
            <a:avLst/>
          </a:prstGeom>
          <a:noFill/>
        </p:spPr>
      </p:pic>
      <p:pic>
        <p:nvPicPr>
          <p:cNvPr id="9" name="Picture 4" descr="https://encrypted-tbn0.gstatic.com/images?q=tbn:ANd9GcTuZh0Gc5wER_O4GhzavMFG-HCGlxuhOFVc1aggrxxpC9NQ1I3k_g"/>
          <p:cNvPicPr>
            <a:picLocks noChangeAspect="1" noChangeArrowheads="1"/>
          </p:cNvPicPr>
          <p:nvPr/>
        </p:nvPicPr>
        <p:blipFill>
          <a:blip r:embed="rId4"/>
          <a:srcRect l="6798" t="3817" r="4833" b="4579"/>
          <a:stretch>
            <a:fillRect/>
          </a:stretch>
        </p:blipFill>
        <p:spPr bwMode="auto">
          <a:xfrm>
            <a:off x="2643174" y="3929066"/>
            <a:ext cx="1625215" cy="2000264"/>
          </a:xfrm>
          <a:prstGeom prst="roundRect">
            <a:avLst/>
          </a:prstGeom>
          <a:noFill/>
        </p:spPr>
      </p:pic>
      <p:pic>
        <p:nvPicPr>
          <p:cNvPr id="10" name="Picture 2" descr="15948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428604"/>
            <a:ext cx="1649410" cy="16494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54560"/>
          </a:xfrm>
        </p:spPr>
        <p:txBody>
          <a:bodyPr>
            <a:normAutofit/>
          </a:bodyPr>
          <a:lstStyle/>
          <a:p>
            <a:br>
              <a:rPr lang="ru-RU" dirty="0"/>
            </a:br>
            <a:endParaRPr lang="ru-RU" dirty="0"/>
          </a:p>
        </p:txBody>
      </p:sp>
      <p:pic>
        <p:nvPicPr>
          <p:cNvPr id="3074" name="Picture 2" descr="http://900igr.net/datas/skazki-i-igry/Teremok-2.files/0001-001-Skazka-Terem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785794"/>
            <a:ext cx="4119591" cy="3488363"/>
          </a:xfrm>
          <a:prstGeom prst="rect">
            <a:avLst/>
          </a:prstGeom>
          <a:noFill/>
        </p:spPr>
      </p:pic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9457" name="Picture 1" descr="jiv194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4572008"/>
            <a:ext cx="2811377" cy="2000264"/>
          </a:xfrm>
          <a:prstGeom prst="rect">
            <a:avLst/>
          </a:prstGeom>
          <a:noFill/>
        </p:spPr>
      </p:pic>
      <p:pic>
        <p:nvPicPr>
          <p:cNvPr id="7" name="Picture 7" descr="берёза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866"/>
          <a:stretch>
            <a:fillRect/>
          </a:stretch>
        </p:blipFill>
        <p:spPr bwMode="auto">
          <a:xfrm>
            <a:off x="428596" y="3214686"/>
            <a:ext cx="1471176" cy="2571768"/>
          </a:xfrm>
          <a:prstGeom prst="rect">
            <a:avLst/>
          </a:prstGeom>
          <a:noFill/>
        </p:spPr>
      </p:pic>
      <p:pic>
        <p:nvPicPr>
          <p:cNvPr id="8" name="Picture 7" descr="берёза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866"/>
          <a:stretch>
            <a:fillRect/>
          </a:stretch>
        </p:blipFill>
        <p:spPr bwMode="auto">
          <a:xfrm>
            <a:off x="7215206" y="1000108"/>
            <a:ext cx="1471176" cy="2571768"/>
          </a:xfrm>
          <a:prstGeom prst="rect">
            <a:avLst/>
          </a:prstGeom>
          <a:noFill/>
        </p:spPr>
      </p:pic>
      <p:pic>
        <p:nvPicPr>
          <p:cNvPr id="9" name="Picture 2" descr="159481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10" y="500042"/>
            <a:ext cx="2006600" cy="200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54560"/>
          </a:xfrm>
        </p:spPr>
        <p:txBody>
          <a:bodyPr>
            <a:normAutofit/>
          </a:bodyPr>
          <a:lstStyle/>
          <a:p>
            <a:br>
              <a:rPr lang="ru-RU" dirty="0"/>
            </a:br>
            <a:endParaRPr lang="ru-RU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Picture 2" descr="http://900igr.net/datas/skazki-i-igry/Teremok-2.files/0001-001-Skazka-Terem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428604"/>
            <a:ext cx="4049485" cy="3429000"/>
          </a:xfrm>
          <a:prstGeom prst="rect">
            <a:avLst/>
          </a:prstGeom>
          <a:noFill/>
        </p:spPr>
      </p:pic>
      <p:pic>
        <p:nvPicPr>
          <p:cNvPr id="8" name="Picture 6" descr="фото4 00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24525" y="5373688"/>
            <a:ext cx="863600" cy="742950"/>
          </a:xfrm>
          <a:prstGeom prst="rect">
            <a:avLst/>
          </a:prstGeom>
          <a:noFill/>
        </p:spPr>
      </p:pic>
      <p:pic>
        <p:nvPicPr>
          <p:cNvPr id="9" name="Picture 7" descr="фото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>
          <a:xfrm>
            <a:off x="5651500" y="4005263"/>
            <a:ext cx="1081088" cy="693737"/>
          </a:xfrm>
          <a:prstGeom prst="rect">
            <a:avLst/>
          </a:prstGeom>
          <a:noFill/>
          <a:ln/>
        </p:spPr>
      </p:pic>
      <p:pic>
        <p:nvPicPr>
          <p:cNvPr id="10" name="Picture 8" descr="варенье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71934" y="4286256"/>
            <a:ext cx="1054100" cy="1620838"/>
          </a:xfrm>
          <a:prstGeom prst="rect">
            <a:avLst/>
          </a:prstGeom>
          <a:noFill/>
        </p:spPr>
      </p:pic>
      <p:pic>
        <p:nvPicPr>
          <p:cNvPr id="11" name="Picture 9" descr="пирог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071802" y="5214950"/>
            <a:ext cx="1150937" cy="774700"/>
          </a:xfrm>
          <a:prstGeom prst="rect">
            <a:avLst/>
          </a:prstGeom>
          <a:noFill/>
        </p:spPr>
      </p:pic>
      <p:pic>
        <p:nvPicPr>
          <p:cNvPr id="12" name="Picture 7" descr="берёза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866"/>
          <a:stretch>
            <a:fillRect/>
          </a:stretch>
        </p:blipFill>
        <p:spPr bwMode="auto">
          <a:xfrm>
            <a:off x="0" y="2285992"/>
            <a:ext cx="1471176" cy="2571768"/>
          </a:xfrm>
          <a:prstGeom prst="rect">
            <a:avLst/>
          </a:prstGeom>
          <a:noFill/>
        </p:spPr>
      </p:pic>
      <p:pic>
        <p:nvPicPr>
          <p:cNvPr id="13" name="Picture 7" descr="берёза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1866"/>
          <a:stretch>
            <a:fillRect/>
          </a:stretch>
        </p:blipFill>
        <p:spPr bwMode="auto">
          <a:xfrm>
            <a:off x="7051675" y="0"/>
            <a:ext cx="2092325" cy="3657600"/>
          </a:xfrm>
          <a:prstGeom prst="rect">
            <a:avLst/>
          </a:prstGeom>
          <a:noFill/>
        </p:spPr>
      </p:pic>
      <p:pic>
        <p:nvPicPr>
          <p:cNvPr id="14" name="Picture 1" descr="jiv194"/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143636" y="4286256"/>
            <a:ext cx="2811377" cy="2000264"/>
          </a:xfrm>
          <a:prstGeom prst="rect">
            <a:avLst/>
          </a:prstGeom>
          <a:noFill/>
        </p:spPr>
      </p:pic>
      <p:pic>
        <p:nvPicPr>
          <p:cNvPr id="15" name="Picture 4" descr="https://encrypted-tbn0.gstatic.com/images?q=tbn:ANd9GcTuZh0Gc5wER_O4GhzavMFG-HCGlxuhOFVc1aggrxxpC9NQ1I3k_g"/>
          <p:cNvPicPr>
            <a:picLocks noChangeAspect="1" noChangeArrowheads="1"/>
          </p:cNvPicPr>
          <p:nvPr/>
        </p:nvPicPr>
        <p:blipFill>
          <a:blip r:embed="rId9"/>
          <a:srcRect l="6798" t="3817" r="4833" b="4579"/>
          <a:stretch>
            <a:fillRect/>
          </a:stretch>
        </p:blipFill>
        <p:spPr bwMode="auto">
          <a:xfrm>
            <a:off x="1071538" y="4643446"/>
            <a:ext cx="1625215" cy="2000264"/>
          </a:xfrm>
          <a:prstGeom prst="round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1" descr="pict11"/>
          <p:cNvPicPr>
            <a:picLocks noChangeAspect="1" noChangeArrowheads="1"/>
          </p:cNvPicPr>
          <p:nvPr/>
        </p:nvPicPr>
        <p:blipFill>
          <a:blip r:embed="rId2"/>
          <a:srcRect r="3125" b="6232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654560"/>
          </a:xfrm>
        </p:spPr>
        <p:txBody>
          <a:bodyPr>
            <a:normAutofit/>
          </a:bodyPr>
          <a:lstStyle/>
          <a:p>
            <a:br>
              <a:rPr lang="ru-RU" dirty="0"/>
            </a:br>
            <a:endParaRPr lang="ru-RU" dirty="0"/>
          </a:p>
        </p:txBody>
      </p:sp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5" name="Picture 2" descr="http://900igr.net/datas/skazki-i-igry/Teremok-2.files/0001-001-Skazka-Teremok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3571876"/>
            <a:ext cx="3627689" cy="3071834"/>
          </a:xfrm>
          <a:prstGeom prst="rect">
            <a:avLst/>
          </a:prstGeom>
          <a:noFill/>
        </p:spPr>
      </p:pic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ransition spd="med">
    <p:wipe dir="d"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27</Words>
  <Application>Microsoft Office PowerPoint</Application>
  <PresentationFormat>Экран (4:3)</PresentationFormat>
  <Paragraphs>18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6" baseType="lpstr">
      <vt:lpstr>Arial</vt:lpstr>
      <vt:lpstr>Calibri</vt:lpstr>
      <vt:lpstr>Тема Office</vt:lpstr>
      <vt:lpstr>Логопедическая сказка в артикуляционной гимнастике</vt:lpstr>
      <vt:lpstr>Цели:  1. Развивать подвижность языка, укреплять его мускулатуру; 2. Научиться попеременно напрягать и расслаблять мышцы языка; 3. Развивать мышечную силу и подвижность губ; 4. Способствовать растяжке подъязычной связки (уздечки), если она укорочена; 5. Преодолевать спастичность языка путем релаксации. </vt:lpstr>
      <vt:lpstr>Задачи: 1. Развитие произвольного внимания, зрительной памяти, чувства ритма, тонкой моторики; 2. Развитие интереса к народному творчеству; 3. Обогащение активного словаря.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БелИПКППС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Логопедическая сказка в артикуляционной гимнастике</dc:title>
  <dc:creator>ivanova</dc:creator>
  <cp:lastModifiedBy>NB-02</cp:lastModifiedBy>
  <cp:revision>9</cp:revision>
  <dcterms:created xsi:type="dcterms:W3CDTF">2014-05-26T06:32:42Z</dcterms:created>
  <dcterms:modified xsi:type="dcterms:W3CDTF">2021-03-22T06:04:12Z</dcterms:modified>
</cp:coreProperties>
</file>