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59" r:id="rId5"/>
    <p:sldId id="263" r:id="rId6"/>
    <p:sldId id="273" r:id="rId7"/>
    <p:sldId id="265" r:id="rId8"/>
    <p:sldId id="266" r:id="rId9"/>
    <p:sldId id="267" r:id="rId10"/>
    <p:sldId id="269" r:id="rId11"/>
    <p:sldId id="261" r:id="rId12"/>
    <p:sldId id="270" r:id="rId13"/>
    <p:sldId id="271" r:id="rId14"/>
    <p:sldId id="272" r:id="rId15"/>
    <p:sldId id="274" r:id="rId16"/>
    <p:sldId id="275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523"/>
    <a:srgbClr val="4ABE1C"/>
    <a:srgbClr val="3B9616"/>
    <a:srgbClr val="5DDF29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90" d="100"/>
          <a:sy n="90" d="100"/>
        </p:scale>
        <p:origin x="-91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7EBD4-E49A-4EEC-9384-A5206600CFCE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E9A88-4BEA-4483-9E15-25E32A5F8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5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E9A88-4BEA-4483-9E15-25E32A5F8B2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player.myshared.ru/900456/data/images/img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036" cy="68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rgbClr val="3B9616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 baseline="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http://www.children.dark-energy.ru/upload/iblock/71d/71dca34580070ad5e38ec8efe454973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4" b="100000" l="0" r="100000">
                        <a14:foregroundMark x1="67431" y1="52047" x2="67431" y2="52047"/>
                        <a14:foregroundMark x1="78899" y1="44444" x2="78899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8918" y="5013176"/>
            <a:ext cx="20764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30198">
            <a:off x="174607" y="74028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273734">
            <a:off x="1143027" y="16045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6" descr="После уроков: Апрель 2011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021288"/>
            <a:ext cx="2643206" cy="68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4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1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3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4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3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A0253-2516-4BEF-BA88-889EDF7613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B386-E0E9-4F67-B7AA-70E5FF3FE7C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9257-3892-4965-9465-25F88323B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audio" Target="../media/audio6.wav"/><Relationship Id="rId7" Type="http://schemas.openxmlformats.org/officeDocument/2006/relationships/image" Target="../media/image72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1.wav"/><Relationship Id="rId6" Type="http://schemas.openxmlformats.org/officeDocument/2006/relationships/image" Target="../media/image71.jpeg"/><Relationship Id="rId11" Type="http://schemas.openxmlformats.org/officeDocument/2006/relationships/image" Target="../media/image76.png"/><Relationship Id="rId5" Type="http://schemas.openxmlformats.org/officeDocument/2006/relationships/audio" Target="../media/audio10.wav"/><Relationship Id="rId10" Type="http://schemas.openxmlformats.org/officeDocument/2006/relationships/image" Target="../media/image75.jpeg"/><Relationship Id="rId4" Type="http://schemas.openxmlformats.org/officeDocument/2006/relationships/audio" Target="../media/audio5.wav"/><Relationship Id="rId9" Type="http://schemas.openxmlformats.org/officeDocument/2006/relationships/image" Target="../media/image7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80.jpeg"/><Relationship Id="rId18" Type="http://schemas.openxmlformats.org/officeDocument/2006/relationships/image" Target="../media/image85.png"/><Relationship Id="rId3" Type="http://schemas.openxmlformats.org/officeDocument/2006/relationships/audio" Target="../media/audio24.wav"/><Relationship Id="rId21" Type="http://schemas.openxmlformats.org/officeDocument/2006/relationships/image" Target="../media/image88.png"/><Relationship Id="rId7" Type="http://schemas.openxmlformats.org/officeDocument/2006/relationships/audio" Target="../media/audio28.wav"/><Relationship Id="rId12" Type="http://schemas.openxmlformats.org/officeDocument/2006/relationships/image" Target="../media/image79.jpeg"/><Relationship Id="rId17" Type="http://schemas.openxmlformats.org/officeDocument/2006/relationships/image" Target="../media/image84.png"/><Relationship Id="rId2" Type="http://schemas.openxmlformats.org/officeDocument/2006/relationships/audio" Target="../media/audio23.wav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audio" Target="../media/audio22.wav"/><Relationship Id="rId6" Type="http://schemas.openxmlformats.org/officeDocument/2006/relationships/audio" Target="../media/audio27.wav"/><Relationship Id="rId11" Type="http://schemas.openxmlformats.org/officeDocument/2006/relationships/image" Target="../media/image78.jpeg"/><Relationship Id="rId5" Type="http://schemas.openxmlformats.org/officeDocument/2006/relationships/audio" Target="../media/audio26.wav"/><Relationship Id="rId15" Type="http://schemas.openxmlformats.org/officeDocument/2006/relationships/image" Target="../media/image82.jpeg"/><Relationship Id="rId10" Type="http://schemas.openxmlformats.org/officeDocument/2006/relationships/image" Target="../media/image77.jpeg"/><Relationship Id="rId19" Type="http://schemas.openxmlformats.org/officeDocument/2006/relationships/image" Target="../media/image86.png"/><Relationship Id="rId4" Type="http://schemas.openxmlformats.org/officeDocument/2006/relationships/audio" Target="../media/audio25.wav"/><Relationship Id="rId9" Type="http://schemas.openxmlformats.org/officeDocument/2006/relationships/audio" Target="../media/audio10.wav"/><Relationship Id="rId14" Type="http://schemas.openxmlformats.org/officeDocument/2006/relationships/image" Target="../media/image81.jpeg"/><Relationship Id="rId22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8.png"/><Relationship Id="rId3" Type="http://schemas.openxmlformats.org/officeDocument/2006/relationships/audio" Target="../media/audio10.wav"/><Relationship Id="rId7" Type="http://schemas.openxmlformats.org/officeDocument/2006/relationships/image" Target="../media/image92.jpeg"/><Relationship Id="rId12" Type="http://schemas.openxmlformats.org/officeDocument/2006/relationships/image" Target="../media/image9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9.wav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audio" Target="../media/audio7.wav"/><Relationship Id="rId9" Type="http://schemas.openxmlformats.org/officeDocument/2006/relationships/image" Target="../media/image9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audio" Target="../media/audio7.wav"/><Relationship Id="rId7" Type="http://schemas.openxmlformats.org/officeDocument/2006/relationships/image" Target="../media/image98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0.wav"/><Relationship Id="rId6" Type="http://schemas.openxmlformats.org/officeDocument/2006/relationships/image" Target="../media/image72.jpeg"/><Relationship Id="rId11" Type="http://schemas.openxmlformats.org/officeDocument/2006/relationships/image" Target="../media/image102.png"/><Relationship Id="rId5" Type="http://schemas.openxmlformats.org/officeDocument/2006/relationships/audio" Target="../media/audio10.wav"/><Relationship Id="rId10" Type="http://schemas.openxmlformats.org/officeDocument/2006/relationships/image" Target="../media/image101.jpeg"/><Relationship Id="rId4" Type="http://schemas.openxmlformats.org/officeDocument/2006/relationships/audio" Target="../media/audio5.wav"/><Relationship Id="rId9" Type="http://schemas.openxmlformats.org/officeDocument/2006/relationships/image" Target="../media/image10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audio" Target="../media/audio6.wav"/><Relationship Id="rId7" Type="http://schemas.openxmlformats.org/officeDocument/2006/relationships/image" Target="../media/image105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1.wav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jpeg"/><Relationship Id="rId10" Type="http://schemas.openxmlformats.org/officeDocument/2006/relationships/image" Target="../media/image108.png"/><Relationship Id="rId4" Type="http://schemas.openxmlformats.org/officeDocument/2006/relationships/audio" Target="../media/audio5.wav"/><Relationship Id="rId9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13" Type="http://schemas.openxmlformats.org/officeDocument/2006/relationships/image" Target="../media/image119.jpeg"/><Relationship Id="rId3" Type="http://schemas.openxmlformats.org/officeDocument/2006/relationships/audio" Target="../media/audio10.wav"/><Relationship Id="rId7" Type="http://schemas.openxmlformats.org/officeDocument/2006/relationships/image" Target="../media/image113.jpeg"/><Relationship Id="rId12" Type="http://schemas.openxmlformats.org/officeDocument/2006/relationships/image" Target="../media/image118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2.wav"/><Relationship Id="rId6" Type="http://schemas.openxmlformats.org/officeDocument/2006/relationships/image" Target="../media/image112.png"/><Relationship Id="rId11" Type="http://schemas.openxmlformats.org/officeDocument/2006/relationships/image" Target="../media/image117.jpeg"/><Relationship Id="rId5" Type="http://schemas.openxmlformats.org/officeDocument/2006/relationships/image" Target="../media/image111.jpeg"/><Relationship Id="rId10" Type="http://schemas.openxmlformats.org/officeDocument/2006/relationships/image" Target="../media/image116.jpeg"/><Relationship Id="rId4" Type="http://schemas.openxmlformats.org/officeDocument/2006/relationships/image" Target="../media/image110.jpeg"/><Relationship Id="rId9" Type="http://schemas.openxmlformats.org/officeDocument/2006/relationships/image" Target="../media/image115.jpeg"/><Relationship Id="rId1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audio" Target="../media/audio34.wav"/><Relationship Id="rId7" Type="http://schemas.openxmlformats.org/officeDocument/2006/relationships/image" Target="../media/image123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3.wav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10" Type="http://schemas.openxmlformats.org/officeDocument/2006/relationships/image" Target="../media/image126.png"/><Relationship Id="rId4" Type="http://schemas.openxmlformats.org/officeDocument/2006/relationships/audio" Target="../media/audio5.wav"/><Relationship Id="rId9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audio" Target="../media/audio34.wav"/><Relationship Id="rId7" Type="http://schemas.openxmlformats.org/officeDocument/2006/relationships/image" Target="../media/image123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5.wav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10" Type="http://schemas.openxmlformats.org/officeDocument/2006/relationships/image" Target="../media/image128.png"/><Relationship Id="rId4" Type="http://schemas.openxmlformats.org/officeDocument/2006/relationships/audio" Target="../media/audio5.wav"/><Relationship Id="rId9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audio" Target="../media/audio34.wav"/><Relationship Id="rId7" Type="http://schemas.openxmlformats.org/officeDocument/2006/relationships/image" Target="../media/image123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6.wav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10" Type="http://schemas.openxmlformats.org/officeDocument/2006/relationships/image" Target="../media/image130.png"/><Relationship Id="rId4" Type="http://schemas.openxmlformats.org/officeDocument/2006/relationships/audio" Target="../media/audio5.wav"/><Relationship Id="rId9" Type="http://schemas.openxmlformats.org/officeDocument/2006/relationships/image" Target="../media/image1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audio" Target="../media/audio34.wav"/><Relationship Id="rId7" Type="http://schemas.openxmlformats.org/officeDocument/2006/relationships/image" Target="../media/image123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7.wav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10" Type="http://schemas.openxmlformats.org/officeDocument/2006/relationships/image" Target="../media/image132.png"/><Relationship Id="rId4" Type="http://schemas.openxmlformats.org/officeDocument/2006/relationships/audio" Target="../media/audio5.wav"/><Relationship Id="rId9" Type="http://schemas.openxmlformats.org/officeDocument/2006/relationships/image" Target="../media/image1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8.wav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5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audio" Target="../media/audio7.wav"/><Relationship Id="rId10" Type="http://schemas.openxmlformats.org/officeDocument/2006/relationships/image" Target="../media/image18.jpeg"/><Relationship Id="rId4" Type="http://schemas.openxmlformats.org/officeDocument/2006/relationships/audio" Target="../media/audio6.wav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7.wav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8.wav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gif"/><Relationship Id="rId4" Type="http://schemas.openxmlformats.org/officeDocument/2006/relationships/audio" Target="../media/audio5.wav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png"/><Relationship Id="rId3" Type="http://schemas.openxmlformats.org/officeDocument/2006/relationships/audio" Target="../media/audio10.wav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9.jpeg"/><Relationship Id="rId1" Type="http://schemas.openxmlformats.org/officeDocument/2006/relationships/audio" Target="../media/audio9.wav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19" Type="http://schemas.openxmlformats.org/officeDocument/2006/relationships/image" Target="../media/image1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7.wav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1.wav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audio" Target="../media/audio5.wav"/><Relationship Id="rId9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50.jpeg"/><Relationship Id="rId18" Type="http://schemas.openxmlformats.org/officeDocument/2006/relationships/image" Target="../media/image55.png"/><Relationship Id="rId3" Type="http://schemas.openxmlformats.org/officeDocument/2006/relationships/audio" Target="../media/audio14.wav"/><Relationship Id="rId21" Type="http://schemas.openxmlformats.org/officeDocument/2006/relationships/image" Target="../media/image58.png"/><Relationship Id="rId7" Type="http://schemas.openxmlformats.org/officeDocument/2006/relationships/audio" Target="../media/audio18.wav"/><Relationship Id="rId12" Type="http://schemas.openxmlformats.org/officeDocument/2006/relationships/image" Target="../media/image49.jpeg"/><Relationship Id="rId17" Type="http://schemas.openxmlformats.org/officeDocument/2006/relationships/image" Target="../media/image54.png"/><Relationship Id="rId2" Type="http://schemas.openxmlformats.org/officeDocument/2006/relationships/audio" Target="../media/audio13.wav"/><Relationship Id="rId16" Type="http://schemas.openxmlformats.org/officeDocument/2006/relationships/image" Target="../media/image53.jpeg"/><Relationship Id="rId20" Type="http://schemas.openxmlformats.org/officeDocument/2006/relationships/image" Target="../media/image57.png"/><Relationship Id="rId1" Type="http://schemas.openxmlformats.org/officeDocument/2006/relationships/audio" Target="../media/audio12.wav"/><Relationship Id="rId6" Type="http://schemas.openxmlformats.org/officeDocument/2006/relationships/audio" Target="../media/audio17.wav"/><Relationship Id="rId11" Type="http://schemas.openxmlformats.org/officeDocument/2006/relationships/image" Target="../media/image48.jpeg"/><Relationship Id="rId5" Type="http://schemas.openxmlformats.org/officeDocument/2006/relationships/audio" Target="../media/audio16.wav"/><Relationship Id="rId15" Type="http://schemas.openxmlformats.org/officeDocument/2006/relationships/image" Target="../media/image52.jpeg"/><Relationship Id="rId23" Type="http://schemas.openxmlformats.org/officeDocument/2006/relationships/image" Target="../media/image60.png"/><Relationship Id="rId10" Type="http://schemas.openxmlformats.org/officeDocument/2006/relationships/audio" Target="../media/audio10.wav"/><Relationship Id="rId19" Type="http://schemas.openxmlformats.org/officeDocument/2006/relationships/image" Target="../media/image56.png"/><Relationship Id="rId4" Type="http://schemas.openxmlformats.org/officeDocument/2006/relationships/audio" Target="../media/audio15.wav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51.jpeg"/><Relationship Id="rId22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audio" Target="../media/audio10.wav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9.wav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audio" Target="../media/audio20.wav"/><Relationship Id="rId9" Type="http://schemas.openxmlformats.org/officeDocument/2006/relationships/image" Target="../media/image65.jpe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886728" cy="4143404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ru-RU" dirty="0" smtClean="0">
                <a:ln w="11430"/>
                <a:solidFill>
                  <a:srgbClr val="D5052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Интерактивная игра «Времена года»</a:t>
            </a:r>
            <a:r>
              <a:rPr lang="ru-RU" dirty="0" smtClean="0">
                <a:ln w="11430"/>
                <a:solidFill>
                  <a:srgbClr val="4ABE1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dirty="0" smtClean="0">
                <a:ln w="11430"/>
                <a:solidFill>
                  <a:srgbClr val="4ABE1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dirty="0" smtClean="0">
                <a:ln w="11430"/>
                <a:solidFill>
                  <a:srgbClr val="4ABE1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dirty="0" smtClean="0">
                <a:ln w="11430"/>
                <a:solidFill>
                  <a:srgbClr val="4ABE1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2800" dirty="0">
              <a:ln>
                <a:solidFill>
                  <a:srgbClr val="00B050"/>
                </a:solidFill>
              </a:ln>
              <a:solidFill>
                <a:srgbClr val="D50523"/>
              </a:solidFill>
            </a:endParaRPr>
          </a:p>
        </p:txBody>
      </p:sp>
      <p:pic>
        <p:nvPicPr>
          <p:cNvPr id="7" name="Picture 5" descr="F:\НАСЕКОМЫЕ 2\2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673261"/>
            <a:ext cx="2393084" cy="21847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D50523"/>
                </a:solidFill>
              </a:rPr>
              <a:t>МДОУ ЦРР –детский сад «Сказка»</a:t>
            </a:r>
          </a:p>
          <a:p>
            <a:pPr algn="ctr"/>
            <a:r>
              <a:rPr lang="ru-RU" b="1" dirty="0" smtClean="0">
                <a:solidFill>
                  <a:srgbClr val="D50523"/>
                </a:solidFill>
              </a:rPr>
              <a:t>п. Ивня Белгородская область</a:t>
            </a:r>
            <a:endParaRPr lang="ru-RU" b="1" dirty="0">
              <a:solidFill>
                <a:srgbClr val="D5052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4929198"/>
            <a:ext cx="397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D50523"/>
                </a:solidFill>
              </a:rPr>
              <a:t>Воспитатель  Галушкина Т.В.</a:t>
            </a:r>
            <a:endParaRPr lang="ru-RU" sz="2400" b="1" dirty="0">
              <a:solidFill>
                <a:srgbClr val="D505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9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42862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каком времени года эта загадка?</a:t>
            </a:r>
          </a:p>
          <a:p>
            <a:r>
              <a:rPr lang="ru-RU" sz="2400" dirty="0" smtClean="0"/>
              <a:t>Рыхлый снег </a:t>
            </a:r>
          </a:p>
          <a:p>
            <a:r>
              <a:rPr lang="ru-RU" sz="2400" dirty="0" smtClean="0"/>
              <a:t>На солнце тает,</a:t>
            </a:r>
          </a:p>
          <a:p>
            <a:r>
              <a:rPr lang="ru-RU" sz="2400" dirty="0" smtClean="0"/>
              <a:t> Ветерок в ветвях играет,</a:t>
            </a:r>
          </a:p>
          <a:p>
            <a:r>
              <a:rPr lang="ru-RU" sz="2400" dirty="0" smtClean="0"/>
              <a:t> Звонче птичьи голоса </a:t>
            </a:r>
          </a:p>
          <a:p>
            <a:r>
              <a:rPr lang="ru-RU" sz="2400" dirty="0" smtClean="0"/>
              <a:t>Значит, к нам пришла …</a:t>
            </a:r>
            <a:endParaRPr lang="ru-RU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весна 33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42852"/>
            <a:ext cx="4572000" cy="3200400"/>
          </a:xfrm>
          <a:prstGeom prst="rect">
            <a:avLst/>
          </a:prstGeom>
          <a:noFill/>
        </p:spPr>
      </p:pic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5984" y="2786058"/>
            <a:ext cx="2004160" cy="2428892"/>
          </a:xfrm>
          <a:prstGeom prst="rect">
            <a:avLst/>
          </a:prstGeom>
        </p:spPr>
      </p:pic>
      <p:pic>
        <p:nvPicPr>
          <p:cNvPr id="14" name="Рисунок 13" descr="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2264" y="3500438"/>
            <a:ext cx="1907243" cy="2286016"/>
          </a:xfrm>
          <a:prstGeom prst="rect">
            <a:avLst/>
          </a:prstGeom>
        </p:spPr>
      </p:pic>
      <p:pic>
        <p:nvPicPr>
          <p:cNvPr id="15" name="Рисунок 14" descr="2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7686" y="3500438"/>
            <a:ext cx="1857388" cy="2286016"/>
          </a:xfrm>
          <a:prstGeom prst="rect">
            <a:avLst/>
          </a:prstGeom>
        </p:spPr>
      </p:pic>
      <p:pic>
        <p:nvPicPr>
          <p:cNvPr id="16" name="Рисунок 15" descr="2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2786058"/>
            <a:ext cx="2071670" cy="2435040"/>
          </a:xfrm>
          <a:prstGeom prst="rect">
            <a:avLst/>
          </a:prstGeom>
        </p:spPr>
      </p:pic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714380" cy="571480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429620" y="6286496"/>
            <a:ext cx="714380" cy="571504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3357554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пек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3786190"/>
            <a:ext cx="1428728" cy="13334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 descr="iхзщ87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3786190"/>
            <a:ext cx="1432729" cy="13573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Рисунок 10" descr="зщшгн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1428736"/>
            <a:ext cx="1428760" cy="14007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Рисунок 8" descr="i5678шгне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1357298"/>
            <a:ext cx="1485742" cy="13477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Рисунок 6" descr="6нго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3786190"/>
            <a:ext cx="1452204" cy="12858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 descr="iщшгн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428736"/>
            <a:ext cx="1428760" cy="1299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3108" y="21429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Признаки весны</a:t>
            </a:r>
            <a:endParaRPr lang="ru-RU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4"/>
            <a:ext cx="2071702" cy="2000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проталинках вырастают первые …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00438"/>
            <a:ext cx="2071702" cy="2000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теплых стран прилетают …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1142984"/>
            <a:ext cx="2071702" cy="2000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Оно стало сильнее пригревать …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1142984"/>
            <a:ext cx="2071702" cy="2000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Тает снег, по земле бегут …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3500438"/>
            <a:ext cx="2071702" cy="2000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крышах домов тает снег и появляются …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3571876"/>
            <a:ext cx="2071702" cy="2000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Зазеленела …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714380" cy="571480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29620" y="6286496"/>
            <a:ext cx="714380" cy="571504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6"/>
          <a:stretch>
            <a:fillRect/>
          </a:stretch>
        </p:blipFill>
        <p:spPr>
          <a:xfrm>
            <a:off x="6643702" y="428604"/>
            <a:ext cx="304800" cy="304800"/>
          </a:xfrm>
          <a:prstGeom prst="rect">
            <a:avLst/>
          </a:prstGeom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7"/>
          <a:stretch>
            <a:fillRect/>
          </a:stretch>
        </p:blipFill>
        <p:spPr>
          <a:xfrm>
            <a:off x="1928794" y="1214422"/>
            <a:ext cx="304800" cy="304800"/>
          </a:xfrm>
          <a:prstGeom prst="rect">
            <a:avLst/>
          </a:prstGeom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8"/>
          <a:stretch>
            <a:fillRect/>
          </a:stretch>
        </p:blipFill>
        <p:spPr>
          <a:xfrm>
            <a:off x="4786314" y="1214422"/>
            <a:ext cx="304800" cy="304800"/>
          </a:xfrm>
          <a:prstGeom prst="rect">
            <a:avLst/>
          </a:prstGeom>
        </p:spPr>
      </p:pic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9"/>
          <a:stretch>
            <a:fillRect/>
          </a:stretch>
        </p:blipFill>
        <p:spPr>
          <a:xfrm>
            <a:off x="7429520" y="1214422"/>
            <a:ext cx="304800" cy="304800"/>
          </a:xfrm>
          <a:prstGeom prst="rect">
            <a:avLst/>
          </a:prstGeom>
        </p:spPr>
      </p:pic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20"/>
          <a:stretch>
            <a:fillRect/>
          </a:stretch>
        </p:blipFill>
        <p:spPr>
          <a:xfrm>
            <a:off x="2000232" y="3643314"/>
            <a:ext cx="304800" cy="304800"/>
          </a:xfrm>
          <a:prstGeom prst="rect">
            <a:avLst/>
          </a:prstGeom>
        </p:spPr>
      </p:pic>
      <p:pic>
        <p:nvPicPr>
          <p:cNvPr id="2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21"/>
          <a:stretch>
            <a:fillRect/>
          </a:stretch>
        </p:blipFill>
        <p:spPr>
          <a:xfrm>
            <a:off x="4500562" y="3643314"/>
            <a:ext cx="304800" cy="304800"/>
          </a:xfrm>
          <a:prstGeom prst="rect">
            <a:avLst/>
          </a:prstGeom>
        </p:spPr>
      </p:pic>
      <p:pic>
        <p:nvPicPr>
          <p:cNvPr id="2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7" name="Записанный звук"/>
          </p:nvPr>
        </p:nvPicPr>
        <p:blipFill>
          <a:blip r:embed="rId22"/>
          <a:stretch>
            <a:fillRect/>
          </a:stretch>
        </p:blipFill>
        <p:spPr>
          <a:xfrm>
            <a:off x="7429520" y="3714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48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64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4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749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02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772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46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237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18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418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6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14290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Назови птиц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. 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среди них перелетных</a:t>
            </a:r>
            <a:endParaRPr lang="ru-RU" sz="2800" dirty="0"/>
          </a:p>
        </p:txBody>
      </p:sp>
      <p:pic>
        <p:nvPicPr>
          <p:cNvPr id="6" name="Рисунок 5" descr="iъхзщшг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1643050"/>
            <a:ext cx="7429520" cy="5214950"/>
          </a:xfrm>
          <a:prstGeom prst="rect">
            <a:avLst/>
          </a:prstGeom>
        </p:spPr>
      </p:pic>
      <p:pic>
        <p:nvPicPr>
          <p:cNvPr id="7" name="Рисунок 6" descr="гбрп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4F2F3"/>
              </a:clrFrom>
              <a:clrTo>
                <a:srgbClr val="F4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16093">
            <a:off x="400059" y="3660054"/>
            <a:ext cx="1548313" cy="1188883"/>
          </a:xfrm>
          <a:prstGeom prst="rect">
            <a:avLst/>
          </a:prstGeom>
        </p:spPr>
      </p:pic>
      <p:pic>
        <p:nvPicPr>
          <p:cNvPr id="9" name="Рисунок 8" descr="iьорпау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928802"/>
            <a:ext cx="1297046" cy="1537229"/>
          </a:xfrm>
          <a:prstGeom prst="rect">
            <a:avLst/>
          </a:prstGeom>
        </p:spPr>
      </p:pic>
      <p:pic>
        <p:nvPicPr>
          <p:cNvPr id="10" name="Рисунок 9" descr="iх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714356"/>
            <a:ext cx="1446886" cy="1089229"/>
          </a:xfrm>
          <a:prstGeom prst="rect">
            <a:avLst/>
          </a:prstGeom>
        </p:spPr>
      </p:pic>
      <p:pic>
        <p:nvPicPr>
          <p:cNvPr id="11" name="Рисунок 10" descr="iхзщшгн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7620" y="714356"/>
            <a:ext cx="1480810" cy="857256"/>
          </a:xfrm>
          <a:prstGeom prst="rect">
            <a:avLst/>
          </a:prstGeom>
        </p:spPr>
      </p:pic>
      <p:pic>
        <p:nvPicPr>
          <p:cNvPr id="12" name="Рисунок 11" descr="оьб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7" y="623688"/>
            <a:ext cx="1071570" cy="947899"/>
          </a:xfrm>
          <a:prstGeom prst="rect">
            <a:avLst/>
          </a:prstGeom>
        </p:spPr>
      </p:pic>
      <p:pic>
        <p:nvPicPr>
          <p:cNvPr id="13" name="Рисунок 12" descr="iждлот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68" y="642918"/>
            <a:ext cx="1214446" cy="953792"/>
          </a:xfrm>
          <a:prstGeom prst="rect">
            <a:avLst/>
          </a:prstGeom>
        </p:spPr>
      </p:pic>
      <p:pic>
        <p:nvPicPr>
          <p:cNvPr id="14" name="Рисунок 13" descr="льб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08" y="714356"/>
            <a:ext cx="1166821" cy="857256"/>
          </a:xfrm>
          <a:prstGeom prst="rect">
            <a:avLst/>
          </a:prstGeom>
        </p:spPr>
      </p:pic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714380" cy="571480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429620" y="6286496"/>
            <a:ext cx="714380" cy="571504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3"/>
          <a:stretch>
            <a:fillRect/>
          </a:stretch>
        </p:blipFill>
        <p:spPr>
          <a:xfrm>
            <a:off x="7643834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69306 -0.07338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9.62963E-6 L 0.19688 0.68264 " pathEditMode="relative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28351 0.7456 " pathEditMode="relative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03924 0.32547 " pathEditMode="relative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4291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D50523"/>
                </a:solidFill>
                <a:latin typeface="Monotype Corsiva" pitchFamily="66" charset="0"/>
              </a:rPr>
              <a:t>Отгадайте загадку и выберите вариант ответа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b="1" dirty="0" smtClean="0"/>
              <a:t>Зеленеют луга,</a:t>
            </a:r>
            <a:br>
              <a:rPr lang="ru-RU" sz="2400" b="1" dirty="0" smtClean="0"/>
            </a:br>
            <a:r>
              <a:rPr lang="ru-RU" sz="2400" b="1" dirty="0" smtClean="0"/>
              <a:t>В небе - радуга-дуга.</a:t>
            </a:r>
            <a:br>
              <a:rPr lang="ru-RU" sz="2400" b="1" dirty="0" smtClean="0"/>
            </a:br>
            <a:r>
              <a:rPr lang="ru-RU" sz="2400" b="1" dirty="0" smtClean="0"/>
              <a:t>Солнцем озеро согрето:</a:t>
            </a:r>
            <a:br>
              <a:rPr lang="ru-RU" sz="2400" b="1" dirty="0" smtClean="0"/>
            </a:br>
            <a:r>
              <a:rPr lang="ru-RU" sz="2400" b="1" dirty="0" smtClean="0"/>
              <a:t>Всех зовёт купаться ...</a:t>
            </a:r>
            <a:endParaRPr lang="ru-RU" sz="2400" b="1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9454" y="3571876"/>
            <a:ext cx="2004159" cy="2428892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4" y="3571876"/>
            <a:ext cx="2000264" cy="2461863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3571876"/>
            <a:ext cx="2086047" cy="2500330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0298" y="3571876"/>
            <a:ext cx="2063106" cy="2500330"/>
          </a:xfrm>
          <a:prstGeom prst="rect">
            <a:avLst/>
          </a:prstGeom>
        </p:spPr>
      </p:pic>
      <p:pic>
        <p:nvPicPr>
          <p:cNvPr id="8" name="Picture 8" descr="лето 44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14290"/>
            <a:ext cx="4464050" cy="3187700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714380" cy="571480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29620" y="6286496"/>
            <a:ext cx="714380" cy="571504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364330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214290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50523"/>
                </a:solidFill>
                <a:latin typeface="Monotype Corsiva" pitchFamily="66" charset="0"/>
              </a:rPr>
              <a:t>Сколько бабочек на картинке? </a:t>
            </a:r>
            <a:endParaRPr lang="ru-RU" sz="4000" b="1" dirty="0">
              <a:solidFill>
                <a:srgbClr val="D50523"/>
              </a:solidFill>
            </a:endParaRPr>
          </a:p>
        </p:txBody>
      </p:sp>
      <p:pic>
        <p:nvPicPr>
          <p:cNvPr id="4" name="Picture 4" descr="лето с бабочкам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857232"/>
            <a:ext cx="7058025" cy="4411662"/>
          </a:xfrm>
          <a:prstGeom prst="rect">
            <a:avLst/>
          </a:prstGeom>
          <a:noFill/>
        </p:spPr>
      </p:pic>
      <p:pic>
        <p:nvPicPr>
          <p:cNvPr id="8" name="Picture 9" descr="четыр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5286388"/>
            <a:ext cx="1285884" cy="1366837"/>
          </a:xfrm>
          <a:prstGeom prst="rect">
            <a:avLst/>
          </a:prstGeom>
          <a:noFill/>
        </p:spPr>
      </p:pic>
      <p:pic>
        <p:nvPicPr>
          <p:cNvPr id="9" name="Picture 10" descr="пять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5214950"/>
            <a:ext cx="1714512" cy="1439862"/>
          </a:xfrm>
          <a:prstGeom prst="rect">
            <a:avLst/>
          </a:prstGeom>
          <a:noFill/>
        </p:spPr>
      </p:pic>
      <p:pic>
        <p:nvPicPr>
          <p:cNvPr id="10" name="Рисунок 9" descr="cifra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4364"/>
            <a:ext cx="1857356" cy="1857356"/>
          </a:xfrm>
          <a:prstGeom prst="rect">
            <a:avLst/>
          </a:prstGeom>
        </p:spPr>
      </p:pic>
      <p:pic>
        <p:nvPicPr>
          <p:cNvPr id="13" name="Рисунок 12" descr="af0c5777540abefacc3ce84667afd35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4" y="2571744"/>
            <a:ext cx="1637603" cy="1719268"/>
          </a:xfrm>
          <a:prstGeom prst="rect">
            <a:avLst/>
          </a:prstGeom>
        </p:spPr>
      </p:pic>
      <p:pic>
        <p:nvPicPr>
          <p:cNvPr id="14" name="Рисунок 13" descr="277e68e4fac810908f8dd9f168f82a8f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5072074"/>
            <a:ext cx="1117044" cy="1571612"/>
          </a:xfrm>
          <a:prstGeom prst="rect">
            <a:avLst/>
          </a:prstGeom>
        </p:spPr>
      </p:pic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714380" cy="571480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429620" y="6286496"/>
            <a:ext cx="714380" cy="571504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73580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bc5e34725576a0457f41fe495ef791cf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714620"/>
            <a:ext cx="2138706" cy="1928826"/>
          </a:xfrm>
          <a:prstGeom prst="rect">
            <a:avLst/>
          </a:prstGeom>
        </p:spPr>
      </p:pic>
      <p:pic>
        <p:nvPicPr>
          <p:cNvPr id="14" name="Рисунок 13" descr="дерево-к-ена-на-бе-изне-8878486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4214818"/>
            <a:ext cx="1790704" cy="1696692"/>
          </a:xfrm>
          <a:prstGeom prst="rect">
            <a:avLst/>
          </a:prstGeom>
        </p:spPr>
      </p:pic>
      <p:pic>
        <p:nvPicPr>
          <p:cNvPr id="12" name="Picture 15" descr="дуб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357298"/>
            <a:ext cx="2424113" cy="2646363"/>
          </a:xfrm>
          <a:prstGeom prst="rect">
            <a:avLst/>
          </a:prstGeom>
          <a:noFill/>
        </p:spPr>
      </p:pic>
      <p:pic>
        <p:nvPicPr>
          <p:cNvPr id="11" name="Рисунок 10" descr="iгп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4612" y="1571612"/>
            <a:ext cx="1658382" cy="1857388"/>
          </a:xfrm>
          <a:prstGeom prst="rect">
            <a:avLst/>
          </a:prstGeom>
        </p:spPr>
      </p:pic>
      <p:pic>
        <p:nvPicPr>
          <p:cNvPr id="10" name="Рисунок 9" descr="hello_html_177a070c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3857628"/>
            <a:ext cx="1837039" cy="2568677"/>
          </a:xfrm>
          <a:prstGeom prst="rect">
            <a:avLst/>
          </a:prstGeom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015318" cy="1143000"/>
          </a:xfrm>
        </p:spPr>
        <p:txBody>
          <a:bodyPr/>
          <a:lstStyle/>
          <a:p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Отгадайте ,с </a:t>
            </a:r>
            <a:r>
              <a:rPr lang="ru-RU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какого дерева этот лист?</a:t>
            </a:r>
          </a:p>
        </p:txBody>
      </p:sp>
      <p:pic>
        <p:nvPicPr>
          <p:cNvPr id="13" name="Picture 20" descr="дубовый лист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357298"/>
            <a:ext cx="2791494" cy="2473324"/>
          </a:xfrm>
          <a:prstGeom prst="rect">
            <a:avLst/>
          </a:prstGeom>
          <a:noFill/>
        </p:spPr>
      </p:pic>
      <p:pic>
        <p:nvPicPr>
          <p:cNvPr id="15" name="Рисунок 14" descr="b2232683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3929066"/>
            <a:ext cx="2714644" cy="2369552"/>
          </a:xfrm>
          <a:prstGeom prst="rect">
            <a:avLst/>
          </a:prstGeom>
        </p:spPr>
      </p:pic>
      <p:pic>
        <p:nvPicPr>
          <p:cNvPr id="16" name="Рисунок 15" descr="60230883-green-birch-leaf-illustration-isolated-on-a-white-background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3929066"/>
            <a:ext cx="2400288" cy="2400288"/>
          </a:xfrm>
          <a:prstGeom prst="rect">
            <a:avLst/>
          </a:prstGeom>
        </p:spPr>
      </p:pic>
      <p:pic>
        <p:nvPicPr>
          <p:cNvPr id="17" name="Рисунок 16" descr="aff2f43daa9a91eeba564de299b73f4a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1285860"/>
            <a:ext cx="2357454" cy="2500330"/>
          </a:xfrm>
          <a:prstGeom prst="rect">
            <a:avLst/>
          </a:prstGeom>
        </p:spPr>
      </p:pic>
      <p:pic>
        <p:nvPicPr>
          <p:cNvPr id="18" name="Рисунок 17" descr="изолированная-верба-листьев-9495558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3182"/>
            <a:ext cx="2438400" cy="2004444"/>
          </a:xfrm>
          <a:prstGeom prst="rect">
            <a:avLst/>
          </a:prstGeom>
        </p:spPr>
      </p:pic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714380" cy="571480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429620" y="6286496"/>
            <a:ext cx="714380" cy="571504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4"/>
          <a:stretch>
            <a:fillRect/>
          </a:stretch>
        </p:blipFill>
        <p:spPr>
          <a:xfrm>
            <a:off x="8286776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8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50523"/>
                </a:solidFill>
                <a:latin typeface="Monotype Corsiva" pitchFamily="66" charset="0"/>
              </a:rPr>
              <a:t>В какое время года девочка собралась на прогулку? </a:t>
            </a:r>
            <a:endParaRPr lang="ru-RU" sz="2800" dirty="0">
              <a:solidFill>
                <a:srgbClr val="D50523"/>
              </a:solidFill>
            </a:endParaRPr>
          </a:p>
        </p:txBody>
      </p:sp>
      <p:pic>
        <p:nvPicPr>
          <p:cNvPr id="5" name="Рисунок 4" descr="image_(3)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1428736"/>
            <a:ext cx="2624262" cy="1643073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3786190"/>
            <a:ext cx="2596841" cy="171451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 descr="вапроьлб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198" y="3786190"/>
            <a:ext cx="2643206" cy="1639209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 descr="iкенол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198" y="1500174"/>
            <a:ext cx="2554395" cy="161543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714380" cy="571480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29620" y="6286496"/>
            <a:ext cx="714380" cy="571504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24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1357298"/>
            <a:ext cx="3220408" cy="4535786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21533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50523"/>
                </a:solidFill>
                <a:latin typeface="Monotype Corsiva" pitchFamily="66" charset="0"/>
              </a:rPr>
              <a:t>В какое время года мальчик  собрался на прогулку? </a:t>
            </a:r>
            <a:endParaRPr lang="ru-RU" sz="2800" dirty="0">
              <a:solidFill>
                <a:srgbClr val="D50523"/>
              </a:solidFill>
            </a:endParaRPr>
          </a:p>
        </p:txBody>
      </p:sp>
      <p:pic>
        <p:nvPicPr>
          <p:cNvPr id="5" name="Рисунок 4" descr="image_(3)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1428736"/>
            <a:ext cx="2624262" cy="1643073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3786190"/>
            <a:ext cx="2596841" cy="171451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 descr="вапроьлб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198" y="3786190"/>
            <a:ext cx="2643206" cy="1639209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 descr="iкенол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198" y="1500174"/>
            <a:ext cx="2554395" cy="161543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714380" cy="571480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29620" y="6286496"/>
            <a:ext cx="714380" cy="571504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ada77fda1b1f9df68ec50a64bb0f2519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1714488"/>
            <a:ext cx="2592279" cy="3991719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286776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50523"/>
                </a:solidFill>
                <a:latin typeface="Monotype Corsiva" pitchFamily="66" charset="0"/>
              </a:rPr>
              <a:t>В какое время года мальчик  собрался на прогулку? </a:t>
            </a:r>
            <a:endParaRPr lang="ru-RU" sz="2800" dirty="0">
              <a:solidFill>
                <a:srgbClr val="D50523"/>
              </a:solidFill>
            </a:endParaRPr>
          </a:p>
        </p:txBody>
      </p:sp>
      <p:pic>
        <p:nvPicPr>
          <p:cNvPr id="5" name="Рисунок 4" descr="image_(3)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1428736"/>
            <a:ext cx="2624262" cy="1643073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3786190"/>
            <a:ext cx="2596841" cy="171451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 descr="вапроьлб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198" y="3786190"/>
            <a:ext cx="2643206" cy="1639209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 descr="iкенол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198" y="1500174"/>
            <a:ext cx="2554395" cy="161543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714380" cy="571480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29620" y="6286496"/>
            <a:ext cx="714380" cy="571504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еку3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1802" y="1071546"/>
            <a:ext cx="2857520" cy="4850296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429652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50523"/>
                </a:solidFill>
                <a:latin typeface="Monotype Corsiva" pitchFamily="66" charset="0"/>
              </a:rPr>
              <a:t>В какое время года девочка собралась на прогулку? </a:t>
            </a:r>
            <a:endParaRPr lang="ru-RU" sz="2800" dirty="0">
              <a:solidFill>
                <a:srgbClr val="D50523"/>
              </a:solidFill>
            </a:endParaRPr>
          </a:p>
        </p:txBody>
      </p:sp>
      <p:pic>
        <p:nvPicPr>
          <p:cNvPr id="5" name="Рисунок 4" descr="image_(3)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1428736"/>
            <a:ext cx="2624262" cy="1643073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3786190"/>
            <a:ext cx="2596841" cy="171451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 descr="вапроьлб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198" y="3786190"/>
            <a:ext cx="2643206" cy="1639209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 descr="iкенол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198" y="1500174"/>
            <a:ext cx="2554395" cy="161543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714380" cy="571480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29620" y="6286496"/>
            <a:ext cx="714380" cy="571504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ш876543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7554" y="1071546"/>
            <a:ext cx="2357454" cy="5068507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28677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Цель игры: </a:t>
            </a:r>
            <a:r>
              <a:rPr lang="ru-RU" sz="2800" b="1" dirty="0" smtClean="0">
                <a:latin typeface="Monotype Corsiva" pitchFamily="66" charset="0"/>
              </a:rPr>
              <a:t>развитие и активизация познавательных способностей детей через использование современных информационных технологий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625798"/>
            <a:ext cx="764386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Задачи игры: </a:t>
            </a:r>
            <a:r>
              <a:rPr lang="ru-RU" sz="2800" dirty="0" smtClean="0">
                <a:solidFill>
                  <a:srgbClr val="D50523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D50523"/>
                </a:solidFill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</a:t>
            </a:r>
            <a:r>
              <a:rPr lang="ru-RU" sz="2800" dirty="0" smtClean="0">
                <a:solidFill>
                  <a:srgbClr val="D50523"/>
                </a:solidFill>
                <a:latin typeface="Monotype Corsiva" pitchFamily="66" charset="0"/>
              </a:rPr>
              <a:t> </a:t>
            </a:r>
            <a:r>
              <a:rPr lang="ru-RU" sz="2600" b="1" dirty="0" smtClean="0">
                <a:latin typeface="Monotype Corsiva" pitchFamily="66" charset="0"/>
              </a:rPr>
              <a:t>формировать целостную картину окружающего мира; показать взаимосвязь времен года с  живыми  организмами;</a:t>
            </a:r>
            <a:br>
              <a:rPr lang="ru-RU" sz="2600" b="1" dirty="0" smtClean="0">
                <a:latin typeface="Monotype Corsiva" pitchFamily="66" charset="0"/>
              </a:rPr>
            </a:br>
            <a:r>
              <a:rPr lang="ru-RU" sz="2600" b="1" dirty="0" smtClean="0">
                <a:latin typeface="Monotype Corsiva" pitchFamily="66" charset="0"/>
              </a:rPr>
              <a:t>- активизировать познавательную и речевую деятельность детей;</a:t>
            </a:r>
            <a:br>
              <a:rPr lang="ru-RU" sz="2600" b="1" dirty="0" smtClean="0">
                <a:latin typeface="Monotype Corsiva" pitchFamily="66" charset="0"/>
              </a:rPr>
            </a:br>
            <a:r>
              <a:rPr lang="ru-RU" sz="2600" b="1" dirty="0" smtClean="0">
                <a:latin typeface="Monotype Corsiva" pitchFamily="66" charset="0"/>
              </a:rPr>
              <a:t>- совершенствовать умение грамматически правильно, последовательно строить свои высказывания;                                   </a:t>
            </a:r>
            <a:br>
              <a:rPr lang="ru-RU" sz="2600" b="1" dirty="0" smtClean="0">
                <a:latin typeface="Monotype Corsiva" pitchFamily="66" charset="0"/>
              </a:rPr>
            </a:br>
            <a:r>
              <a:rPr lang="ru-RU" sz="2600" b="1" dirty="0" smtClean="0">
                <a:latin typeface="Monotype Corsiva" pitchFamily="66" charset="0"/>
              </a:rPr>
              <a:t>- развивать  память, внимание, словесно-логическое мышление, мелкую моторику, зрительное и слуховое восприятие. 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</a:b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Picture 6" descr="F:\НАСЕКОМЫЕ 2\2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4071942"/>
            <a:ext cx="1983706" cy="1758267"/>
          </a:xfrm>
          <a:prstGeom prst="rect">
            <a:avLst/>
          </a:prstGeom>
          <a:noFill/>
          <a:effectLst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358214" y="3571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НАСЕКОМЫЕ 2\2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357694"/>
            <a:ext cx="3143272" cy="28696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1785927"/>
            <a:ext cx="650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игру!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молодец!</a:t>
            </a:r>
            <a:endParaRPr lang="ru-RU" sz="6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286644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НАСЕКОМЫЕ 2\2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357694"/>
            <a:ext cx="3143272" cy="2869615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" action="ppaction://hlinkshowjump?jump=firstslide"/>
          </p:cNvPr>
          <p:cNvSpPr/>
          <p:nvPr/>
        </p:nvSpPr>
        <p:spPr>
          <a:xfrm>
            <a:off x="1928794" y="3143248"/>
            <a:ext cx="2428892" cy="64294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ПОВТОРИТЬ ИГРУ</a:t>
            </a:r>
            <a:endParaRPr lang="ru-RU" b="1" dirty="0"/>
          </a:p>
        </p:txBody>
      </p:sp>
      <p:sp>
        <p:nvSpPr>
          <p:cNvPr id="7" name="Прямоугольник 6">
            <a:hlinkClick r:id="" action="ppaction://hlinkshowjump?jump=endshow"/>
          </p:cNvPr>
          <p:cNvSpPr/>
          <p:nvPr/>
        </p:nvSpPr>
        <p:spPr>
          <a:xfrm>
            <a:off x="4786314" y="3143248"/>
            <a:ext cx="2286016" cy="64294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ВЫЙТИ ИЗ ИГРЫ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00298" y="642918"/>
            <a:ext cx="3929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Monotype Corsiva" pitchFamily="66" charset="0"/>
              </a:rPr>
              <a:t>Правила игры:</a:t>
            </a:r>
          </a:p>
        </p:txBody>
      </p:sp>
      <p:pic>
        <p:nvPicPr>
          <p:cNvPr id="7" name="Picture 3" descr="F:\НАСЕКОМЫЕ 2\1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1828" cy="16978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728" y="1285860"/>
            <a:ext cx="74295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Monotype Corsiva" pitchFamily="66" charset="0"/>
                <a:cs typeface="Times New Roman" pitchFamily="18" charset="0"/>
              </a:rPr>
              <a:t>На слайдах  написаны  загадки или вопросы. Необходимо объяснить ответ и нажать «мышкой»  на  правильный вариант ответа;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b="1" dirty="0" smtClean="0">
                <a:latin typeface="Monotype Corsiva" pitchFamily="66" charset="0"/>
                <a:cs typeface="Times New Roman" pitchFamily="18" charset="0"/>
              </a:rPr>
              <a:t> Если ответ верный - картинка увеличится или переместится в нужное место и услышишь звуковое сопровождение, а если ответ не верный - картинка будет качаться, останется на месте или исчезнет.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b="1" dirty="0" smtClean="0">
                <a:latin typeface="Monotype Corsiva" pitchFamily="66" charset="0"/>
                <a:cs typeface="Times New Roman" pitchFamily="18" charset="0"/>
              </a:rPr>
              <a:t> Чтобы прейти на следующий слайд нажми на зеленую кнопку  с треугольником в правом нижнем углу, вернуться на предыдущий слайд - в левом нижнем углу.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b="1" dirty="0" smtClean="0">
                <a:latin typeface="Monotype Corsiva" pitchFamily="66" charset="0"/>
                <a:cs typeface="Times New Roman" pitchFamily="18" charset="0"/>
              </a:rPr>
              <a:t> Для повторения игры еще раз нажми на кнопку «повторить игру» в конце игры. Для выхода из игры нажми кнопку «выйти из игры».</a:t>
            </a:r>
            <a:endParaRPr lang="ru-RU" sz="26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072462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1429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Отгадайте загадку и выберите вариант ответа</a:t>
            </a:r>
          </a:p>
          <a:p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214422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Пришла без красок </a:t>
            </a:r>
          </a:p>
          <a:p>
            <a:r>
              <a:rPr lang="ru-RU" sz="2800" dirty="0" smtClean="0"/>
              <a:t>И без кисти</a:t>
            </a:r>
          </a:p>
          <a:p>
            <a:r>
              <a:rPr lang="ru-RU" sz="2800" dirty="0" smtClean="0"/>
              <a:t>И перекрасила все листья.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Picture 13" descr="осень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3571876"/>
            <a:ext cx="2214578" cy="2398992"/>
          </a:xfrm>
          <a:prstGeom prst="rect">
            <a:avLst/>
          </a:prstGeom>
          <a:noFill/>
        </p:spPr>
      </p:pic>
      <p:pic>
        <p:nvPicPr>
          <p:cNvPr id="16" name="Рисунок 15" descr="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4" y="3571876"/>
            <a:ext cx="2000264" cy="2424171"/>
          </a:xfrm>
          <a:prstGeom prst="rect">
            <a:avLst/>
          </a:prstGeom>
        </p:spPr>
      </p:pic>
      <p:pic>
        <p:nvPicPr>
          <p:cNvPr id="18" name="Picture 12" descr="лето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3571876"/>
            <a:ext cx="2000264" cy="2481860"/>
          </a:xfrm>
          <a:prstGeom prst="rect">
            <a:avLst/>
          </a:prstGeom>
          <a:noFill/>
        </p:spPr>
      </p:pic>
      <p:pic>
        <p:nvPicPr>
          <p:cNvPr id="19" name="Picture 16" descr="осень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214290"/>
            <a:ext cx="4572000" cy="2952750"/>
          </a:xfrm>
          <a:prstGeom prst="rect">
            <a:avLst/>
          </a:prstGeom>
          <a:noFill/>
        </p:spPr>
      </p:pic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0" y="6357958"/>
            <a:ext cx="714348" cy="500042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429652" y="6357958"/>
            <a:ext cx="714348" cy="500042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5" descr="зима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1838325" cy="2376487"/>
          </a:xfrm>
          <a:prstGeom prst="rect">
            <a:avLst/>
          </a:prstGeom>
          <a:noFill/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2571736" y="71435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осенний фо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50" name="Picture 6" descr="дерево весно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857232"/>
            <a:ext cx="2376488" cy="2376488"/>
          </a:xfrm>
          <a:prstGeom prst="rect">
            <a:avLst/>
          </a:prstGeom>
          <a:noFill/>
        </p:spPr>
      </p:pic>
      <p:pic>
        <p:nvPicPr>
          <p:cNvPr id="31751" name="Picture 7" descr="дерево летом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429000"/>
            <a:ext cx="2520950" cy="2520950"/>
          </a:xfrm>
          <a:prstGeom prst="rect">
            <a:avLst/>
          </a:prstGeom>
          <a:noFill/>
        </p:spPr>
      </p:pic>
      <p:pic>
        <p:nvPicPr>
          <p:cNvPr id="31752" name="Picture 8" descr="дерево зимой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3214686"/>
            <a:ext cx="2713038" cy="2713037"/>
          </a:xfrm>
          <a:prstGeom prst="rect">
            <a:avLst/>
          </a:prstGeom>
          <a:noFill/>
        </p:spPr>
      </p:pic>
      <p:pic>
        <p:nvPicPr>
          <p:cNvPr id="31753" name="Picture 9" descr="дерево осенью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3929063"/>
            <a:ext cx="2928938" cy="2928937"/>
          </a:xfrm>
          <a:prstGeom prst="rect">
            <a:avLst/>
          </a:prstGeom>
          <a:noFill/>
        </p:spPr>
      </p:pic>
      <p:pic>
        <p:nvPicPr>
          <p:cNvPr id="31755" name="Picture 11" descr="замечательно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74" y="214290"/>
            <a:ext cx="3810000" cy="3810000"/>
          </a:xfrm>
          <a:prstGeom prst="rect">
            <a:avLst/>
          </a:prstGeom>
          <a:noFill/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85918" y="0"/>
            <a:ext cx="55451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Monotype Corsiva" pitchFamily="66" charset="0"/>
              </a:rPr>
              <a:t>Покажите дерево, которое соответствует времени года</a:t>
            </a: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357934"/>
            <a:ext cx="714380" cy="500066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29620" y="6357934"/>
            <a:ext cx="714380" cy="500066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5857884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орпа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1" y="3214686"/>
            <a:ext cx="4146851" cy="3643314"/>
          </a:xfrm>
          <a:prstGeom prst="rect">
            <a:avLst/>
          </a:prstGeom>
        </p:spPr>
      </p:pic>
      <p:pic>
        <p:nvPicPr>
          <p:cNvPr id="4" name="Рисунок 3" descr="iорпа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280478"/>
            <a:ext cx="4071966" cy="3577522"/>
          </a:xfrm>
          <a:prstGeom prst="rect">
            <a:avLst/>
          </a:prstGeom>
        </p:spPr>
      </p:pic>
      <p:pic>
        <p:nvPicPr>
          <p:cNvPr id="5" name="Рисунок 4" descr="iхзшгнек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57430"/>
            <a:ext cx="1143008" cy="791313"/>
          </a:xfrm>
          <a:prstGeom prst="rect">
            <a:avLst/>
          </a:prstGeom>
        </p:spPr>
      </p:pic>
      <p:pic>
        <p:nvPicPr>
          <p:cNvPr id="6" name="Рисунок 5" descr="456нгш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71546"/>
            <a:ext cx="881069" cy="830722"/>
          </a:xfrm>
          <a:prstGeom prst="rect">
            <a:avLst/>
          </a:prstGeom>
        </p:spPr>
      </p:pic>
      <p:pic>
        <p:nvPicPr>
          <p:cNvPr id="7" name="Рисунок 6" descr="iдре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76" y="1285860"/>
            <a:ext cx="1087898" cy="481980"/>
          </a:xfrm>
          <a:prstGeom prst="rect">
            <a:avLst/>
          </a:prstGeom>
        </p:spPr>
      </p:pic>
      <p:pic>
        <p:nvPicPr>
          <p:cNvPr id="8" name="Рисунок 7" descr="iогнек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1142984"/>
            <a:ext cx="1029677" cy="692458"/>
          </a:xfrm>
          <a:prstGeom prst="rect">
            <a:avLst/>
          </a:prstGeom>
        </p:spPr>
      </p:pic>
      <p:pic>
        <p:nvPicPr>
          <p:cNvPr id="9" name="Рисунок 8" descr="тпав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8926" y="2214554"/>
            <a:ext cx="928694" cy="900924"/>
          </a:xfrm>
          <a:prstGeom prst="rect">
            <a:avLst/>
          </a:prstGeom>
        </p:spPr>
      </p:pic>
      <p:pic>
        <p:nvPicPr>
          <p:cNvPr id="10" name="Рисунок 9" descr="типау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3372" y="1142984"/>
            <a:ext cx="1019892" cy="622531"/>
          </a:xfrm>
          <a:prstGeom prst="rect">
            <a:avLst/>
          </a:prstGeom>
        </p:spPr>
      </p:pic>
      <p:pic>
        <p:nvPicPr>
          <p:cNvPr id="11" name="Рисунок 10" descr="iждбь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4" y="2214554"/>
            <a:ext cx="857256" cy="816581"/>
          </a:xfrm>
          <a:prstGeom prst="rect">
            <a:avLst/>
          </a:prstGeom>
        </p:spPr>
      </p:pic>
      <p:pic>
        <p:nvPicPr>
          <p:cNvPr id="12" name="Рисунок 11" descr="iтпавы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2132" y="1142984"/>
            <a:ext cx="785818" cy="845350"/>
          </a:xfrm>
          <a:prstGeom prst="rect">
            <a:avLst/>
          </a:prstGeom>
        </p:spPr>
      </p:pic>
      <p:pic>
        <p:nvPicPr>
          <p:cNvPr id="13" name="Рисунок 12" descr="iукенгш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9454" y="928670"/>
            <a:ext cx="785818" cy="1001918"/>
          </a:xfrm>
          <a:prstGeom prst="rect">
            <a:avLst/>
          </a:prstGeom>
        </p:spPr>
      </p:pic>
      <p:pic>
        <p:nvPicPr>
          <p:cNvPr id="14" name="Рисунок 13" descr="iдщшгнеас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EBEBED"/>
              </a:clrFrom>
              <a:clrTo>
                <a:srgbClr val="EBEB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451" y="2285992"/>
            <a:ext cx="874549" cy="799203"/>
          </a:xfrm>
          <a:prstGeom prst="rect">
            <a:avLst/>
          </a:prstGeom>
        </p:spPr>
      </p:pic>
      <p:pic>
        <p:nvPicPr>
          <p:cNvPr id="15" name="Рисунок 14" descr="iтимсч.jpg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779" y="1071546"/>
            <a:ext cx="823221" cy="898993"/>
          </a:xfrm>
          <a:prstGeom prst="rect">
            <a:avLst/>
          </a:prstGeom>
        </p:spPr>
      </p:pic>
      <p:pic>
        <p:nvPicPr>
          <p:cNvPr id="16" name="Рисунок 15" descr="af0c5777540abefacc3ce84667afd351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5429264"/>
            <a:ext cx="1360871" cy="1428736"/>
          </a:xfrm>
          <a:prstGeom prst="rect">
            <a:avLst/>
          </a:prstGeom>
        </p:spPr>
      </p:pic>
      <p:pic>
        <p:nvPicPr>
          <p:cNvPr id="20" name="Рисунок 19" descr="cifra1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5286388"/>
            <a:ext cx="1714488" cy="171448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85720" y="214290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D50523"/>
                </a:solidFill>
              </a:rPr>
              <a:t>Назови овощи и фрукты. Разложи их по корзинкам. 1 –овощи, 2 - фрукты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D50523"/>
              </a:solidFill>
            </a:endParaRPr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0" y="6357934"/>
            <a:ext cx="714380" cy="500066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429620" y="6357934"/>
            <a:ext cx="714380" cy="500066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9"/>
          <a:stretch>
            <a:fillRect/>
          </a:stretch>
        </p:blipFill>
        <p:spPr>
          <a:xfrm>
            <a:off x="857252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93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11111E-6 L 0.1776 0.340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17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48148E-6 L -0.08663 0.49352 " pathEditMode="relative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37118 0.550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0" y="2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26719 0.390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19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76198 0.498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4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57812 0.3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0" y="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56997 0.545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0" y="2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34652 0.5145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2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53055 0.3319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1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0243 0.50394 " pathEditMode="relative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3004 0.533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214290"/>
            <a:ext cx="46434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Отгадайте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загадку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200" dirty="0">
                <a:solidFill>
                  <a:schemeClr val="tx2"/>
                </a:solidFill>
                <a:latin typeface="Monotype Corsiva" pitchFamily="66" charset="0"/>
              </a:rPr>
              <a:t>  </a:t>
            </a:r>
            <a:r>
              <a:rPr lang="ru-RU" sz="4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857232"/>
            <a:ext cx="4857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ea typeface="Microsoft Himalaya" pitchFamily="2" charset="0"/>
                <a:cs typeface="Microsoft Himalaya" pitchFamily="2" charset="0"/>
              </a:rPr>
              <a:t>Во дворе замерзли лужи, </a:t>
            </a:r>
          </a:p>
          <a:p>
            <a:r>
              <a:rPr lang="ru-RU" sz="2800" i="1" dirty="0" smtClean="0">
                <a:ea typeface="Microsoft Himalaya" pitchFamily="2" charset="0"/>
                <a:cs typeface="Microsoft Himalaya" pitchFamily="2" charset="0"/>
              </a:rPr>
              <a:t>Целый день поземка кружит, </a:t>
            </a:r>
          </a:p>
          <a:p>
            <a:r>
              <a:rPr lang="ru-RU" sz="2800" i="1" dirty="0" smtClean="0">
                <a:ea typeface="Microsoft Himalaya" pitchFamily="2" charset="0"/>
                <a:cs typeface="Microsoft Himalaya" pitchFamily="2" charset="0"/>
              </a:rPr>
              <a:t>Стали белыми дома. </a:t>
            </a:r>
          </a:p>
          <a:p>
            <a:r>
              <a:rPr lang="ru-RU" sz="2800" i="1" dirty="0" smtClean="0">
                <a:ea typeface="Microsoft Himalaya" pitchFamily="2" charset="0"/>
                <a:cs typeface="Microsoft Himalaya" pitchFamily="2" charset="0"/>
              </a:rPr>
              <a:t>Это к нам пришла...</a:t>
            </a:r>
            <a:endParaRPr lang="ru-RU" sz="2800" i="1" dirty="0"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6" name="Picture 14" descr="весна 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286124"/>
            <a:ext cx="2357454" cy="2357454"/>
          </a:xfrm>
          <a:prstGeom prst="rect">
            <a:avLst/>
          </a:prstGeom>
          <a:noFill/>
        </p:spPr>
      </p:pic>
      <p:pic>
        <p:nvPicPr>
          <p:cNvPr id="7" name="Picture 17" descr="осень2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3429000"/>
            <a:ext cx="2183710" cy="2405060"/>
          </a:xfrm>
          <a:prstGeom prst="rect">
            <a:avLst/>
          </a:prstGeom>
          <a:noFill/>
        </p:spPr>
      </p:pic>
      <p:pic>
        <p:nvPicPr>
          <p:cNvPr id="9" name="Picture 15" descr="лето 2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857496"/>
            <a:ext cx="2643206" cy="1858761"/>
          </a:xfrm>
          <a:prstGeom prst="rect">
            <a:avLst/>
          </a:prstGeom>
          <a:noFill/>
        </p:spPr>
      </p:pic>
      <p:pic>
        <p:nvPicPr>
          <p:cNvPr id="11" name="Рисунок 10" descr="052fdc0f8e87e4e227de115abb4e3376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4802082"/>
            <a:ext cx="2571768" cy="1903631"/>
          </a:xfrm>
          <a:prstGeom prst="rect">
            <a:avLst/>
          </a:prstGeom>
        </p:spPr>
      </p:pic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0" y="6286496"/>
            <a:ext cx="714348" cy="571504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58182" y="6286496"/>
            <a:ext cx="785818" cy="571504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3" descr="зима 22-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725" y="0"/>
            <a:ext cx="4105275" cy="2778125"/>
          </a:xfrm>
          <a:prstGeom prst="rect">
            <a:avLst/>
          </a:prstGeom>
          <a:noFill/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4000496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iэждлор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3786190"/>
            <a:ext cx="1608583" cy="14287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Рисунок 16" descr="енго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1357298"/>
            <a:ext cx="1643074" cy="13573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Рисунок 15" descr="кер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48" y="3643314"/>
            <a:ext cx="1643074" cy="15061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Рисунок 14" descr="iол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3306" y="3714752"/>
            <a:ext cx="1580756" cy="14287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 descr="iждлор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1285860"/>
            <a:ext cx="1500198" cy="1571636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13" name="Рисунок 12" descr="i4567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357298"/>
            <a:ext cx="1515483" cy="14144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14348" y="285728"/>
            <a:ext cx="742955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D50523"/>
                </a:solidFill>
                <a:latin typeface="Times New Roman" pitchFamily="18" charset="0"/>
                <a:cs typeface="Times New Roman" pitchFamily="18" charset="0"/>
              </a:rPr>
              <a:t>Отгадай загадки.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D50523"/>
                </a:solidFill>
                <a:latin typeface="Times New Roman" pitchFamily="18" charset="0"/>
                <a:cs typeface="Times New Roman" pitchFamily="18" charset="0"/>
              </a:rPr>
              <a:t>Нажми на квадрат и проверь отгадку</a:t>
            </a:r>
            <a:r>
              <a:rPr lang="ru-RU" sz="2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D5052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D505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142984"/>
            <a:ext cx="2071702" cy="1857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1</a:t>
            </a:r>
          </a:p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слепили снежный ком, 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Шляпу сделали на нем, 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 приделали, и в миг</a:t>
            </a:r>
          </a:p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Получился…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3429000"/>
            <a:ext cx="2071702" cy="1857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5</a:t>
            </a:r>
          </a:p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Покружилась звездочка </a:t>
            </a:r>
          </a:p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воздухе немножко, </a:t>
            </a:r>
          </a:p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Села и растаяла</a:t>
            </a:r>
          </a:p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моей ладошке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1214422"/>
            <a:ext cx="2000264" cy="1857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3</a:t>
            </a: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лето стояли,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Зимы ожидали,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Дождались поры,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Помчались с горы</a:t>
            </a:r>
            <a:r>
              <a:rPr lang="ru-RU" sz="1100" b="1" dirty="0" smtClean="0"/>
              <a:t>.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3571876"/>
            <a:ext cx="2071702" cy="1857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6</a:t>
            </a:r>
          </a:p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Невидимкой, осторожно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является ко мне,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рисует, как художник,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узоры на окне.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142984"/>
            <a:ext cx="2071702" cy="19288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2</a:t>
            </a:r>
          </a:p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прихожу с подарками,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Блещу огнями яркими,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Нарядная, забавная,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Новый год я главная!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429000"/>
            <a:ext cx="2000264" cy="19288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4</a:t>
            </a:r>
          </a:p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Красногрудый, чернокрылый,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 зернышки клевать,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первым снегом на рябине</a:t>
            </a:r>
            <a:b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появится опять.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0" y="6357934"/>
            <a:ext cx="714380" cy="500066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01058" y="6357934"/>
            <a:ext cx="642942" cy="500066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7"/>
          <a:stretch>
            <a:fillRect/>
          </a:stretch>
        </p:blipFill>
        <p:spPr>
          <a:xfrm>
            <a:off x="6143636" y="428604"/>
            <a:ext cx="304800" cy="304800"/>
          </a:xfrm>
          <a:prstGeom prst="rect">
            <a:avLst/>
          </a:prstGeom>
        </p:spPr>
      </p:pic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8"/>
          <a:stretch>
            <a:fillRect/>
          </a:stretch>
        </p:blipFill>
        <p:spPr>
          <a:xfrm>
            <a:off x="2285984" y="1357298"/>
            <a:ext cx="304800" cy="304800"/>
          </a:xfrm>
          <a:prstGeom prst="rect">
            <a:avLst/>
          </a:prstGeom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9"/>
          <a:stretch>
            <a:fillRect/>
          </a:stretch>
        </p:blipFill>
        <p:spPr>
          <a:xfrm>
            <a:off x="5000628" y="1285860"/>
            <a:ext cx="304800" cy="304800"/>
          </a:xfrm>
          <a:prstGeom prst="rect">
            <a:avLst/>
          </a:prstGeom>
        </p:spPr>
      </p:pic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20"/>
          <a:stretch>
            <a:fillRect/>
          </a:stretch>
        </p:blipFill>
        <p:spPr>
          <a:xfrm>
            <a:off x="7715272" y="1285860"/>
            <a:ext cx="304800" cy="304800"/>
          </a:xfrm>
          <a:prstGeom prst="rect">
            <a:avLst/>
          </a:prstGeom>
        </p:spPr>
      </p:pic>
      <p:pic>
        <p:nvPicPr>
          <p:cNvPr id="2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21"/>
          <a:stretch>
            <a:fillRect/>
          </a:stretch>
        </p:blipFill>
        <p:spPr>
          <a:xfrm>
            <a:off x="2214546" y="3500438"/>
            <a:ext cx="304800" cy="304800"/>
          </a:xfrm>
          <a:prstGeom prst="rect">
            <a:avLst/>
          </a:prstGeom>
        </p:spPr>
      </p:pic>
      <p:pic>
        <p:nvPicPr>
          <p:cNvPr id="2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22"/>
          <a:stretch>
            <a:fillRect/>
          </a:stretch>
        </p:blipFill>
        <p:spPr>
          <a:xfrm>
            <a:off x="4929190" y="3500438"/>
            <a:ext cx="304800" cy="304800"/>
          </a:xfrm>
          <a:prstGeom prst="rect">
            <a:avLst/>
          </a:prstGeom>
        </p:spPr>
      </p:pic>
      <p:pic>
        <p:nvPicPr>
          <p:cNvPr id="2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7" name="Записанный звук"/>
          </p:nvPr>
        </p:nvPicPr>
        <p:blipFill>
          <a:blip r:embed="rId23"/>
          <a:stretch>
            <a:fillRect/>
          </a:stretch>
        </p:blipFill>
        <p:spPr>
          <a:xfrm>
            <a:off x="7858148" y="364331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18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85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77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2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278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57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348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61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1461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194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908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72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29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животные впадают в спячку?</a:t>
            </a:r>
            <a:endParaRPr lang="ru-RU" sz="2400" dirty="0">
              <a:ln w="12700">
                <a:solidFill>
                  <a:schemeClr val="tx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сап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599" y="2214554"/>
            <a:ext cx="6163402" cy="4357718"/>
          </a:xfrm>
          <a:prstGeom prst="rect">
            <a:avLst/>
          </a:prstGeom>
        </p:spPr>
      </p:pic>
      <p:pic>
        <p:nvPicPr>
          <p:cNvPr id="4" name="Рисунок 3" descr="i987н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9" y="4714884"/>
            <a:ext cx="1714512" cy="992970"/>
          </a:xfrm>
          <a:prstGeom prst="rect">
            <a:avLst/>
          </a:prstGeom>
        </p:spPr>
      </p:pic>
      <p:pic>
        <p:nvPicPr>
          <p:cNvPr id="5" name="Рисунок 4" descr="ам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285992"/>
            <a:ext cx="1143008" cy="976779"/>
          </a:xfrm>
          <a:prstGeom prst="rect">
            <a:avLst/>
          </a:prstGeom>
        </p:spPr>
      </p:pic>
      <p:pic>
        <p:nvPicPr>
          <p:cNvPr id="6" name="Рисунок 5" descr="пи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571876"/>
            <a:ext cx="1481073" cy="1070604"/>
          </a:xfrm>
          <a:prstGeom prst="rect">
            <a:avLst/>
          </a:prstGeom>
        </p:spPr>
      </p:pic>
      <p:pic>
        <p:nvPicPr>
          <p:cNvPr id="7" name="Рисунок 6" descr="iло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000108"/>
            <a:ext cx="1143008" cy="840447"/>
          </a:xfrm>
          <a:prstGeom prst="rect">
            <a:avLst/>
          </a:prstGeom>
        </p:spPr>
      </p:pic>
      <p:pic>
        <p:nvPicPr>
          <p:cNvPr id="8" name="Рисунок 7" descr="оти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857232"/>
            <a:ext cx="1357322" cy="1014610"/>
          </a:xfrm>
          <a:prstGeom prst="rect">
            <a:avLst/>
          </a:prstGeom>
        </p:spPr>
      </p:pic>
      <p:pic>
        <p:nvPicPr>
          <p:cNvPr id="9" name="Рисунок 8" descr="i вам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EFEFE7"/>
              </a:clrFrom>
              <a:clrTo>
                <a:srgbClr val="EFEF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3372" y="1000108"/>
            <a:ext cx="1125688" cy="928694"/>
          </a:xfrm>
          <a:prstGeom prst="rect">
            <a:avLst/>
          </a:prstGeom>
        </p:spPr>
      </p:pic>
      <p:pic>
        <p:nvPicPr>
          <p:cNvPr id="10" name="Рисунок 9" descr="iимс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2132" y="1000108"/>
            <a:ext cx="1227202" cy="928694"/>
          </a:xfrm>
          <a:prstGeom prst="rect">
            <a:avLst/>
          </a:prstGeom>
        </p:spPr>
      </p:pic>
      <p:pic>
        <p:nvPicPr>
          <p:cNvPr id="11" name="Рисунок 10" descr="iорнш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206" y="1000108"/>
            <a:ext cx="1356564" cy="953440"/>
          </a:xfrm>
          <a:prstGeom prst="rect">
            <a:avLst/>
          </a:prstGeom>
        </p:spPr>
      </p:pic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714380" cy="571480"/>
          </a:xfrm>
          <a:prstGeom prst="actionButtonBackPrevious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29620" y="6286496"/>
            <a:ext cx="714380" cy="571504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4"/>
          <a:stretch>
            <a:fillRect/>
          </a:stretch>
        </p:blipFill>
        <p:spPr>
          <a:xfrm>
            <a:off x="7286644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68 0.00278 L 0.79236 -0.018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00" y="-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35434 0.14699 " pathEditMode="relative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8 -0.00092 L 0.28837 0.660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3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0.05555 L 0.2375 0.433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307</Words>
  <Application>Microsoft Office PowerPoint</Application>
  <PresentationFormat>Экран (4:3)</PresentationFormat>
  <Paragraphs>70</Paragraphs>
  <Slides>21</Slides>
  <Notes>1</Notes>
  <HiddenSlides>0</HiddenSlides>
  <MMClips>32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Интерактивная игра «Времена года»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,с какого дерева этот лист?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1</cp:lastModifiedBy>
  <cp:revision>98</cp:revision>
  <dcterms:created xsi:type="dcterms:W3CDTF">2015-11-05T08:05:29Z</dcterms:created>
  <dcterms:modified xsi:type="dcterms:W3CDTF">2021-04-05T06:58:12Z</dcterms:modified>
</cp:coreProperties>
</file>